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56" r:id="rId2"/>
    <p:sldId id="279" r:id="rId3"/>
    <p:sldId id="258" r:id="rId4"/>
    <p:sldId id="269" r:id="rId5"/>
    <p:sldId id="270" r:id="rId6"/>
    <p:sldId id="271" r:id="rId7"/>
    <p:sldId id="272" r:id="rId8"/>
    <p:sldId id="277" r:id="rId9"/>
    <p:sldId id="273" r:id="rId10"/>
    <p:sldId id="274" r:id="rId11"/>
    <p:sldId id="281" r:id="rId12"/>
    <p:sldId id="275" r:id="rId13"/>
    <p:sldId id="276" r:id="rId14"/>
    <p:sldId id="262" r:id="rId15"/>
    <p:sldId id="263" r:id="rId16"/>
    <p:sldId id="259" r:id="rId17"/>
    <p:sldId id="260" r:id="rId18"/>
    <p:sldId id="264" r:id="rId19"/>
    <p:sldId id="268" r:id="rId20"/>
    <p:sldId id="280" r:id="rId21"/>
    <p:sldId id="266" r:id="rId22"/>
    <p:sldId id="267" r:id="rId23"/>
    <p:sldId id="298" r:id="rId24"/>
    <p:sldId id="283" r:id="rId25"/>
    <p:sldId id="284" r:id="rId26"/>
    <p:sldId id="285" r:id="rId27"/>
    <p:sldId id="299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82" r:id="rId36"/>
    <p:sldId id="300" r:id="rId37"/>
    <p:sldId id="302" r:id="rId38"/>
    <p:sldId id="301" r:id="rId39"/>
    <p:sldId id="294" r:id="rId40"/>
    <p:sldId id="295" r:id="rId41"/>
    <p:sldId id="296" r:id="rId42"/>
    <p:sldId id="303" r:id="rId43"/>
    <p:sldId id="297" r:id="rId44"/>
    <p:sldId id="304" r:id="rId45"/>
    <p:sldId id="286" r:id="rId46"/>
    <p:sldId id="313" r:id="rId47"/>
    <p:sldId id="314" r:id="rId48"/>
    <p:sldId id="315" r:id="rId49"/>
    <p:sldId id="316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62" autoAdjust="0"/>
  </p:normalViewPr>
  <p:slideViewPr>
    <p:cSldViewPr>
      <p:cViewPr varScale="1">
        <p:scale>
          <a:sx n="59" d="100"/>
          <a:sy n="59" d="100"/>
        </p:scale>
        <p:origin x="17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9EC5C-2F6F-45E8-B953-5C8D0DEC1325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899F0-EB8F-45AD-921C-97BF8211AC6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5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/>
              <a:t>&lt;h2&gt;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JavaScript</a:t>
            </a:r>
            <a:r>
              <a:rPr lang="pt-BR" dirty="0"/>
              <a:t> Do?&lt;/h2&gt;</a:t>
            </a:r>
          </a:p>
          <a:p>
            <a:endParaRPr lang="pt-BR" dirty="0"/>
          </a:p>
          <a:p>
            <a:r>
              <a:rPr lang="pt-BR" dirty="0"/>
              <a:t>&lt;p id="demo"&gt;</a:t>
            </a:r>
            <a:r>
              <a:rPr lang="pt-BR" dirty="0" err="1"/>
              <a:t>JavaScript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HTML </a:t>
            </a:r>
            <a:r>
              <a:rPr lang="pt-BR" dirty="0" err="1"/>
              <a:t>content</a:t>
            </a:r>
            <a:r>
              <a:rPr lang="pt-BR" dirty="0"/>
              <a:t>.&lt;/p&gt;</a:t>
            </a:r>
          </a:p>
          <a:p>
            <a:endParaRPr lang="pt-BR" dirty="0"/>
          </a:p>
          <a:p>
            <a:r>
              <a:rPr lang="pt-BR" dirty="0"/>
              <a:t>&lt;</a:t>
            </a:r>
            <a:r>
              <a:rPr lang="pt-BR" dirty="0" err="1"/>
              <a:t>button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button</a:t>
            </a:r>
            <a:r>
              <a:rPr lang="pt-BR" dirty="0"/>
              <a:t>" </a:t>
            </a:r>
            <a:r>
              <a:rPr lang="pt-BR" dirty="0" err="1"/>
              <a:t>onclick</a:t>
            </a:r>
            <a:r>
              <a:rPr lang="pt-BR" dirty="0"/>
              <a:t>='</a:t>
            </a:r>
            <a:r>
              <a:rPr lang="pt-BR" dirty="0" err="1"/>
              <a:t>document</a:t>
            </a:r>
            <a:r>
              <a:rPr lang="pt-BR" dirty="0"/>
              <a:t>.</a:t>
            </a:r>
            <a:r>
              <a:rPr lang="pt-BR" dirty="0" err="1"/>
              <a:t>getElementById</a:t>
            </a:r>
            <a:r>
              <a:rPr lang="pt-BR" dirty="0"/>
              <a:t>("demo").</a:t>
            </a:r>
            <a:r>
              <a:rPr lang="pt-BR" dirty="0" err="1"/>
              <a:t>innerHTML</a:t>
            </a:r>
            <a:r>
              <a:rPr lang="pt-BR" dirty="0"/>
              <a:t> = "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JavaScript</a:t>
            </a:r>
            <a:r>
              <a:rPr lang="pt-BR" dirty="0"/>
              <a:t>!"'&gt;</a:t>
            </a:r>
            <a:r>
              <a:rPr lang="pt-BR" dirty="0" err="1"/>
              <a:t>Click</a:t>
            </a:r>
            <a:r>
              <a:rPr lang="pt-BR" dirty="0"/>
              <a:t> Me!&lt;/</a:t>
            </a:r>
            <a:r>
              <a:rPr lang="pt-BR" dirty="0" err="1"/>
              <a:t>button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99F0-EB8F-45AD-921C-97BF8211AC6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Exemplo 1 e exemplo2 na pasta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99F0-EB8F-45AD-921C-97BF8211AC6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B62E-2552-7FA0-871F-C37743D3A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09ABE0-C1CC-6836-460D-C1EBC1C11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948E7-B66F-7665-D0CD-3AB5E05C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A0583-99CE-478C-14DA-AF7F9E79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6F943-F1BF-DD78-9DB3-EF1C7412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7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556FD-3781-802F-A170-79017531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23B61F-ABBB-E228-EC26-CA1B8D586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24A0D-856F-3483-C46E-93683318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B28724-B8A3-14A4-F6B4-DC88ADA1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8159F9-2C7C-009A-3D0B-35B09D57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0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43DD2-4444-12B3-AE61-6192ED0C9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8D4EAD-A951-0414-B022-6439DB2A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8864CA-FA0C-9DF4-370D-AE0BE3AF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A1756D-8AD4-877F-AD8A-97914D8A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8D439C-0D53-D3EA-86D7-175AB332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82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A4144-122E-D995-4245-07729B3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9370E0-0513-F41A-1CB1-61BFEBA0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1FD7E1-979D-DCAB-D842-347B200B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63B133-E111-786D-27F3-3B20BF5A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E4D8A4-EB96-D796-2D27-FFCF498D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2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F8C96-03C8-8BC4-3824-7F7E5F0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FD204C-7AA2-C034-9D87-FCF722815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DB357A-8389-0AD4-76AB-05EE98C4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9A2DD-0CA7-6E2A-DE8F-628CCF4A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4AEC54-3D84-CA0E-C8FC-C5EB51DA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38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98721-5D43-D58F-FCB7-4BB15F2F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E438B5-8E66-7C54-61CE-E3458CE09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335A47-DB2C-A8EE-30AD-1AB4240BA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B5F8E6-7A76-4B0D-671D-F05322D7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A31802-C1B1-D361-6EC6-81E7033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C34A28-A764-FA71-B67E-658BE69A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44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B0E4-AA6D-8666-6485-85288F33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BCD018-3666-5108-C9E2-75904CB7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BF99B9-1570-9C6F-DE3D-88EEFBB74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942BBF-06AE-782F-334B-C777CDE8F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E479A-8B79-D4E7-85FB-66509A0DC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36364F-ED8A-1EC0-5469-FCACA090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7A5DA8-9817-4DC7-F030-92C00336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20FB83-4189-0FCD-9C23-6B6C85B8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76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A42BA-D04C-A4D8-948B-87EE0565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BDC284-9495-375A-7A1C-2A58EA50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F8CC94-94E9-56A4-35EA-6F34C8E2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B28154-A559-0B3F-AD20-1100C212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36F895-AFED-AAEB-BF3A-AC9A91C9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28671D-C62C-F77F-22F3-8FE8D391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0102F0-15C5-1ACE-0107-9C6A7CB6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09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233A5-65EB-4197-65C5-15FA8469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81FA04-F9CF-FF10-6801-7F8A48CC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3BC399-4988-F5EB-78AF-46021726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6BB1B7-8D99-7868-88DF-512B4985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1533A6-1E60-6C0A-D083-D6F2FC93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FE58FF-AA4A-18C9-D648-740F506F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14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4A463-293D-8A0B-6290-26F9E826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A0E2C3C-36E7-096B-739E-B3881B53A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2D959A-14C0-27E5-84AB-B01DCF6E2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6E9505-E33B-0C59-6B9A-95D8079D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4176E2-A475-A53D-21AA-A6D0C8EC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EA0AE9-6B85-5EFA-AA22-E28334B7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75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B1CF99-CA03-2011-3944-99B1275F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7E0417-ED47-9D6A-5F95-3D292F799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46130F-1200-DF49-8C0E-0A7C9C6D2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11/05/2022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F719A7-1A04-DBBE-A1AE-A19CC3EE6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831BA-BB31-EB26-6396-41A48467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2" descr="C:\Users\Joyce\Dropbox\_Trabalho\IFNMG\Porteirinha\logo\Porteirinha\jpg_RGB\pirapora_horizontal_verde_jpg.jpg">
            <a:extLst>
              <a:ext uri="{FF2B5EF4-FFF2-40B4-BE49-F238E27FC236}">
                <a16:creationId xmlns:a16="http://schemas.microsoft.com/office/drawing/2014/main" id="{2B2DB800-F2F8-2643-8097-1C87D1B2F3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000"/>
            <a:ext cx="2086612" cy="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16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181993"/>
          </a:xfrm>
        </p:spPr>
        <p:txBody>
          <a:bodyPr>
            <a:normAutofit/>
          </a:bodyPr>
          <a:lstStyle/>
          <a:p>
            <a:pPr algn="ctr"/>
            <a:r>
              <a:rPr lang="pt-BR" sz="3200" dirty="0" err="1"/>
              <a:t>JavaScript</a:t>
            </a:r>
            <a:endParaRPr lang="en-US" sz="32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7CFB8E7-9E3E-D405-4692-F44718835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3B1729-1C2F-8320-D4C7-207C2DF6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9176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28EF62-2EEA-C082-DDE8-7F262218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4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document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Propriedades de Exemplo:</a:t>
            </a:r>
          </a:p>
          <a:p>
            <a:pPr>
              <a:buNone/>
            </a:pPr>
            <a:r>
              <a:rPr lang="pt-BR" dirty="0"/>
              <a:t>– </a:t>
            </a:r>
            <a:r>
              <a:rPr lang="pt-BR" dirty="0" err="1"/>
              <a:t>title</a:t>
            </a:r>
            <a:r>
              <a:rPr lang="pt-BR" dirty="0"/>
              <a:t> – Define ou Retorna o Título da Página;</a:t>
            </a:r>
          </a:p>
          <a:p>
            <a:pPr>
              <a:buNone/>
            </a:pPr>
            <a:r>
              <a:rPr lang="pt-BR" dirty="0"/>
              <a:t>– URL – Retorna o URL completo da página;</a:t>
            </a:r>
          </a:p>
          <a:p>
            <a:pPr>
              <a:buNone/>
            </a:pPr>
            <a:endParaRPr lang="pt-BR" dirty="0"/>
          </a:p>
          <a:p>
            <a:r>
              <a:rPr lang="pt-BR" dirty="0"/>
              <a:t>Métodos de Exemplo:</a:t>
            </a:r>
          </a:p>
          <a:p>
            <a:pPr>
              <a:buNone/>
            </a:pPr>
            <a:r>
              <a:rPr lang="pt-BR" dirty="0"/>
              <a:t>– </a:t>
            </a:r>
            <a:r>
              <a:rPr lang="pt-BR" dirty="0" err="1"/>
              <a:t>write</a:t>
            </a:r>
            <a:r>
              <a:rPr lang="pt-BR" dirty="0"/>
              <a:t>() – Escreve texto no documento;</a:t>
            </a:r>
          </a:p>
          <a:p>
            <a:pPr>
              <a:buNone/>
            </a:pPr>
            <a:r>
              <a:rPr lang="pt-BR" dirty="0"/>
              <a:t>– </a:t>
            </a:r>
            <a:r>
              <a:rPr lang="pt-BR" dirty="0" err="1"/>
              <a:t>writeln</a:t>
            </a:r>
            <a:r>
              <a:rPr lang="pt-BR" dirty="0"/>
              <a:t>() – Escreve uma linha de texto no documento;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72C8EE-A7E6-D407-0042-5B135025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839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pPr>
              <a:buNone/>
            </a:pPr>
            <a:r>
              <a:rPr lang="pt-BR" dirty="0"/>
              <a:t>&lt;script&gt;</a:t>
            </a:r>
          </a:p>
          <a:p>
            <a:pPr>
              <a:buNone/>
            </a:pPr>
            <a:r>
              <a:rPr lang="pt-BR" dirty="0"/>
              <a:t>		</a:t>
            </a:r>
            <a:r>
              <a:rPr lang="pt-BR" dirty="0" err="1"/>
              <a:t>alert</a:t>
            </a:r>
            <a:r>
              <a:rPr lang="pt-BR" dirty="0"/>
              <a:t>("</a:t>
            </a:r>
            <a:r>
              <a:rPr lang="pt-BR" dirty="0" err="1"/>
              <a:t>hi</a:t>
            </a:r>
            <a:r>
              <a:rPr lang="pt-BR" dirty="0"/>
              <a:t>");</a:t>
            </a:r>
          </a:p>
          <a:p>
            <a:pPr>
              <a:buNone/>
            </a:pPr>
            <a:r>
              <a:rPr lang="pt-BR" dirty="0"/>
              <a:t>&lt;/script&gt;</a:t>
            </a:r>
          </a:p>
          <a:p>
            <a:pPr>
              <a:buNone/>
            </a:pPr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42B1D7-11FA-149A-6D3D-248CAF5C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8395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886EF7-4BFE-8E43-0008-E48FDBA5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2"/>
            <a:ext cx="2195736" cy="8395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Reagindo a Eventos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3366" t="35300" r="23519" b="17450"/>
          <a:stretch>
            <a:fillRect/>
          </a:stretch>
        </p:blipFill>
        <p:spPr bwMode="auto">
          <a:xfrm>
            <a:off x="827584" y="2241597"/>
            <a:ext cx="7488832" cy="461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69E045-66FD-AF59-101E-1D9FB5EA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Alterando um Conteúdo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6278" t="34250" r="25000" b="22700"/>
          <a:stretch>
            <a:fillRect/>
          </a:stretch>
        </p:blipFill>
        <p:spPr bwMode="auto">
          <a:xfrm>
            <a:off x="251520" y="2420888"/>
            <a:ext cx="854802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814BC9-5B0C-CF07-8DAD-437911D1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JavaScript</a:t>
            </a:r>
            <a:r>
              <a:rPr lang="pt-BR" dirty="0"/>
              <a:t> pode </a:t>
            </a:r>
            <a:r>
              <a:rPr lang="pt-BR" dirty="0" err="1"/>
              <a:t>modificicar</a:t>
            </a:r>
            <a:r>
              <a:rPr lang="pt-BR" dirty="0"/>
              <a:t> conteúdo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 dos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do JavaScript HTML é </a:t>
            </a:r>
            <a:r>
              <a:rPr lang="en-US" b="1" dirty="0" err="1"/>
              <a:t>getElementById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exemplo</a:t>
            </a:r>
            <a:r>
              <a:rPr lang="en-US" dirty="0"/>
              <a:t> a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“</a:t>
            </a:r>
            <a:r>
              <a:rPr lang="en-US" dirty="0" err="1"/>
              <a:t>procurar</a:t>
            </a:r>
            <a:r>
              <a:rPr lang="en-US" dirty="0"/>
              <a:t>” um </a:t>
            </a:r>
            <a:r>
              <a:rPr lang="en-US" dirty="0" err="1"/>
              <a:t>elemento</a:t>
            </a:r>
            <a:r>
              <a:rPr lang="en-US" dirty="0"/>
              <a:t> HTML (com id="demo")  e </a:t>
            </a:r>
            <a:r>
              <a:rPr lang="en-US" dirty="0" err="1"/>
              <a:t>modifica</a:t>
            </a:r>
            <a:r>
              <a:rPr lang="en-US" dirty="0"/>
              <a:t> o </a:t>
            </a:r>
            <a:r>
              <a:rPr lang="en-US" dirty="0" err="1"/>
              <a:t>conteúdo</a:t>
            </a:r>
            <a:r>
              <a:rPr lang="en-US" dirty="0"/>
              <a:t> do </a:t>
            </a:r>
            <a:r>
              <a:rPr lang="en-US" dirty="0" err="1"/>
              <a:t>elemento</a:t>
            </a:r>
            <a:r>
              <a:rPr lang="en-US" dirty="0"/>
              <a:t> (</a:t>
            </a:r>
            <a:r>
              <a:rPr lang="en-US" b="1" dirty="0" err="1"/>
              <a:t>innerHTML</a:t>
            </a:r>
            <a:r>
              <a:rPr lang="en-US" dirty="0"/>
              <a:t>)  </a:t>
            </a:r>
            <a:r>
              <a:rPr lang="en-US" dirty="0" err="1"/>
              <a:t>para</a:t>
            </a:r>
            <a:r>
              <a:rPr lang="en-US" dirty="0"/>
              <a:t> "Hello JavaScript": (</a:t>
            </a:r>
            <a:r>
              <a:rPr lang="en-US" dirty="0" err="1"/>
              <a:t>veja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1)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B1BABA-286F-D45F-D076-34908D3F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0303" t="28172" r="27462" b="52141"/>
          <a:stretch>
            <a:fillRect/>
          </a:stretch>
        </p:blipFill>
        <p:spPr bwMode="auto">
          <a:xfrm>
            <a:off x="755576" y="2420888"/>
            <a:ext cx="2880320" cy="144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50556" t="27360" r="28321" b="54922"/>
          <a:stretch>
            <a:fillRect/>
          </a:stretch>
        </p:blipFill>
        <p:spPr bwMode="auto">
          <a:xfrm>
            <a:off x="5724128" y="2420888"/>
            <a:ext cx="2736304" cy="129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ector de seta reta 7"/>
          <p:cNvCxnSpPr/>
          <p:nvPr/>
        </p:nvCxnSpPr>
        <p:spPr>
          <a:xfrm flipV="1">
            <a:off x="1691680" y="3140968"/>
            <a:ext cx="3816424" cy="21602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083" t="26375" r="52223" b="39172"/>
          <a:stretch>
            <a:fillRect/>
          </a:stretch>
        </p:blipFill>
        <p:spPr bwMode="auto">
          <a:xfrm>
            <a:off x="1547664" y="4221088"/>
            <a:ext cx="6048672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00E280-BFCF-7F8E-D1FC-55D0C412C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0303" t="28172" r="29412" b="58047"/>
          <a:stretch>
            <a:fillRect/>
          </a:stretch>
        </p:blipFill>
        <p:spPr bwMode="auto">
          <a:xfrm>
            <a:off x="2411760" y="2348880"/>
            <a:ext cx="3941676" cy="1512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0556" t="27360" r="11645" b="54922"/>
          <a:stretch>
            <a:fillRect/>
          </a:stretch>
        </p:blipFill>
        <p:spPr bwMode="auto">
          <a:xfrm>
            <a:off x="1187624" y="4293096"/>
            <a:ext cx="6528725" cy="1728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93C234-1488-7043-ADA1-B2133961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Exemplo2 – código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&lt;h2&gt;</a:t>
            </a:r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JavaScript</a:t>
            </a:r>
            <a:r>
              <a:rPr lang="pt-BR" dirty="0"/>
              <a:t>&lt;/h2&gt;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button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button</a:t>
            </a:r>
            <a:r>
              <a:rPr lang="pt-BR" dirty="0"/>
              <a:t>"</a:t>
            </a:r>
          </a:p>
          <a:p>
            <a:pPr>
              <a:buNone/>
            </a:pPr>
            <a:r>
              <a:rPr lang="pt-BR" dirty="0" err="1"/>
              <a:t>onclick</a:t>
            </a:r>
            <a:r>
              <a:rPr lang="pt-BR" dirty="0"/>
              <a:t>="</a:t>
            </a:r>
            <a:r>
              <a:rPr lang="pt-BR" dirty="0" err="1"/>
              <a:t>document</a:t>
            </a:r>
            <a:r>
              <a:rPr lang="pt-BR" dirty="0"/>
              <a:t>.</a:t>
            </a:r>
            <a:r>
              <a:rPr lang="pt-BR" dirty="0" err="1"/>
              <a:t>getElementById</a:t>
            </a:r>
            <a:r>
              <a:rPr lang="pt-BR" dirty="0"/>
              <a:t>('demo').</a:t>
            </a:r>
            <a:r>
              <a:rPr lang="pt-BR" dirty="0" err="1"/>
              <a:t>innerHTML</a:t>
            </a:r>
            <a:r>
              <a:rPr lang="pt-BR" dirty="0"/>
              <a:t> = Date()"&gt;</a:t>
            </a:r>
          </a:p>
          <a:p>
            <a:pPr>
              <a:buNone/>
            </a:pPr>
            <a:r>
              <a:rPr lang="pt-BR" dirty="0" err="1"/>
              <a:t>Click</a:t>
            </a:r>
            <a:r>
              <a:rPr lang="pt-BR" dirty="0"/>
              <a:t> me to display Date </a:t>
            </a:r>
            <a:r>
              <a:rPr lang="pt-BR" dirty="0" err="1"/>
              <a:t>and</a:t>
            </a:r>
            <a:r>
              <a:rPr lang="pt-BR" dirty="0"/>
              <a:t> Time.&lt;/</a:t>
            </a:r>
            <a:r>
              <a:rPr lang="pt-BR" dirty="0" err="1"/>
              <a:t>button</a:t>
            </a:r>
            <a:r>
              <a:rPr lang="pt-BR" dirty="0"/>
              <a:t>&gt;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&lt;p id="demo"&gt;&lt;/p&gt;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pPr>
              <a:buNone/>
            </a:pPr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 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750122" y="6488668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https://www.w3schools.com/js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3CB17-FBB5-5D44-73E9-9BA079C3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CCCD96-24B0-B452-9445-B6CF190A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39CC6C-361B-DB6B-E7E1-7650E016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9608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22928" b="29000"/>
          <a:stretch>
            <a:fillRect/>
          </a:stretch>
        </p:blipFill>
        <p:spPr bwMode="auto">
          <a:xfrm>
            <a:off x="755576" y="1772816"/>
            <a:ext cx="7812360" cy="4048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DE8C63-935F-6D99-94F3-C28970F9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quê</a:t>
            </a:r>
            <a:r>
              <a:rPr lang="en-US" dirty="0"/>
              <a:t> </a:t>
            </a:r>
            <a:r>
              <a:rPr lang="en-US" dirty="0" err="1"/>
              <a:t>estudar</a:t>
            </a:r>
            <a:r>
              <a:rPr lang="en-US" dirty="0"/>
              <a:t> JavaScript?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249424"/>
            <a:ext cx="8748464" cy="4325112"/>
          </a:xfrm>
        </p:spPr>
        <p:txBody>
          <a:bodyPr/>
          <a:lstStyle/>
          <a:p>
            <a:r>
              <a:rPr lang="en-US" dirty="0"/>
              <a:t>JavaScript é </a:t>
            </a:r>
            <a:r>
              <a:rPr lang="en-US" dirty="0" err="1"/>
              <a:t>uma</a:t>
            </a:r>
            <a:r>
              <a:rPr lang="en-US" dirty="0"/>
              <a:t> das </a:t>
            </a:r>
            <a:r>
              <a:rPr lang="en-US" b="1" dirty="0"/>
              <a:t>3 </a:t>
            </a:r>
            <a:r>
              <a:rPr lang="en-US" b="1" dirty="0" err="1"/>
              <a:t>linguagens</a:t>
            </a:r>
            <a:r>
              <a:rPr lang="en-US" b="1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desenvolvedores</a:t>
            </a:r>
            <a:r>
              <a:rPr lang="en-US" dirty="0"/>
              <a:t> web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1. </a:t>
            </a:r>
            <a:r>
              <a:rPr lang="en-US" b="1" dirty="0"/>
              <a:t>HTML</a:t>
            </a:r>
            <a:r>
              <a:rPr lang="en-US" dirty="0"/>
              <a:t> 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o </a:t>
            </a:r>
            <a:r>
              <a:rPr lang="en-US" dirty="0" err="1"/>
              <a:t>conteído</a:t>
            </a:r>
            <a:r>
              <a:rPr lang="en-US" dirty="0"/>
              <a:t> das </a:t>
            </a:r>
            <a:r>
              <a:rPr lang="en-US" dirty="0" err="1"/>
              <a:t>páginas</a:t>
            </a:r>
            <a:r>
              <a:rPr lang="en-US" dirty="0"/>
              <a:t> web; </a:t>
            </a:r>
          </a:p>
          <a:p>
            <a:pPr>
              <a:buNone/>
            </a:pPr>
            <a:r>
              <a:rPr lang="en-US" dirty="0"/>
              <a:t>2. </a:t>
            </a:r>
            <a:r>
              <a:rPr lang="en-US" b="1" dirty="0"/>
              <a:t>CSS</a:t>
            </a:r>
            <a:r>
              <a:rPr lang="en-US" dirty="0"/>
              <a:t> 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o layout das </a:t>
            </a:r>
            <a:r>
              <a:rPr lang="en-US" dirty="0" err="1"/>
              <a:t>páginas</a:t>
            </a:r>
            <a:r>
              <a:rPr lang="en-US" dirty="0"/>
              <a:t> web; </a:t>
            </a:r>
          </a:p>
          <a:p>
            <a:pPr>
              <a:buNone/>
            </a:pPr>
            <a:r>
              <a:rPr lang="en-US" dirty="0"/>
              <a:t>3. </a:t>
            </a:r>
            <a:r>
              <a:rPr lang="en-US" b="1" dirty="0"/>
              <a:t>JavaScript</a:t>
            </a:r>
            <a:r>
              <a:rPr lang="en-US" dirty="0"/>
              <a:t> 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programar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das </a:t>
            </a:r>
            <a:r>
              <a:rPr lang="en-US" dirty="0" err="1"/>
              <a:t>páginas</a:t>
            </a:r>
            <a:r>
              <a:rPr lang="en-US" dirty="0"/>
              <a:t> web.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80752E-5A08-51C9-8097-6DB2999E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9176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</a:t>
            </a:r>
            <a:r>
              <a:rPr lang="pt-BR" dirty="0" err="1"/>
              <a:t>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pt-BR" dirty="0"/>
              <a:t>Fazer uma função no </a:t>
            </a:r>
            <a:r>
              <a:rPr lang="pt-BR" dirty="0" err="1"/>
              <a:t>JavaScript</a:t>
            </a:r>
            <a:r>
              <a:rPr lang="pt-BR" dirty="0"/>
              <a:t> que ao clicar em um botão ele altera o conteúdo de “Bom dia!” para “</a:t>
            </a:r>
            <a:r>
              <a:rPr lang="pt-BR"/>
              <a:t>Boa noite!”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B915B2-D79E-97AF-EA42-34FBAB7F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    &lt;h1&gt;Bom </a:t>
            </a:r>
            <a:r>
              <a:rPr lang="pt-BR" dirty="0" err="1"/>
              <a:t>diaaa</a:t>
            </a:r>
            <a:r>
              <a:rPr lang="pt-BR" dirty="0"/>
              <a:t>!!&lt;/h1&gt;</a:t>
            </a:r>
          </a:p>
          <a:p>
            <a:pPr>
              <a:buNone/>
            </a:pPr>
            <a:r>
              <a:rPr lang="pt-BR" dirty="0"/>
              <a:t>	 &lt;p&gt;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word</a:t>
            </a:r>
            <a:r>
              <a:rPr lang="pt-BR" dirty="0"/>
              <a:t>, </a:t>
            </a:r>
            <a:r>
              <a:rPr lang="pt-BR" dirty="0" err="1"/>
              <a:t>JavaScript</a:t>
            </a:r>
            <a:r>
              <a:rPr lang="pt-BR" dirty="0"/>
              <a:t>! &lt;/p&gt;</a:t>
            </a:r>
          </a:p>
          <a:p>
            <a:pPr>
              <a:buNone/>
            </a:pPr>
            <a:r>
              <a:rPr lang="pt-BR" dirty="0"/>
              <a:t>	 &lt;</a:t>
            </a:r>
            <a:r>
              <a:rPr lang="pt-BR" dirty="0" err="1"/>
              <a:t>button</a:t>
            </a:r>
            <a:r>
              <a:rPr lang="pt-BR" dirty="0"/>
              <a:t> </a:t>
            </a:r>
            <a:r>
              <a:rPr lang="pt-BR" dirty="0" err="1"/>
              <a:t>onclick</a:t>
            </a:r>
            <a:r>
              <a:rPr lang="pt-BR" dirty="0"/>
              <a:t>="</a:t>
            </a:r>
            <a:r>
              <a:rPr lang="pt-BR" dirty="0" err="1"/>
              <a:t>minhafuncao</a:t>
            </a:r>
            <a:r>
              <a:rPr lang="pt-BR" dirty="0"/>
              <a:t>()"&gt; Clique aqui&lt;/</a:t>
            </a:r>
            <a:r>
              <a:rPr lang="pt-BR" dirty="0" err="1"/>
              <a:t>button</a:t>
            </a:r>
            <a:r>
              <a:rPr lang="pt-BR" dirty="0"/>
              <a:t>&gt;</a:t>
            </a:r>
          </a:p>
          <a:p>
            <a:pPr>
              <a:buNone/>
            </a:pPr>
            <a:r>
              <a:rPr lang="pt-BR" dirty="0"/>
              <a:t>&lt;script&gt;</a:t>
            </a:r>
          </a:p>
          <a:p>
            <a:pPr>
              <a:buNone/>
            </a:pPr>
            <a:r>
              <a:rPr lang="pt-BR" dirty="0"/>
              <a:t>	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minhafuncao</a:t>
            </a:r>
            <a:r>
              <a:rPr lang="pt-BR" dirty="0"/>
              <a:t>(){</a:t>
            </a:r>
          </a:p>
          <a:p>
            <a:pPr>
              <a:buNone/>
            </a:pPr>
            <a:r>
              <a:rPr lang="pt-BR" dirty="0"/>
              <a:t>		</a:t>
            </a:r>
            <a:r>
              <a:rPr lang="pt-BR" dirty="0" err="1"/>
              <a:t>document</a:t>
            </a:r>
            <a:r>
              <a:rPr lang="pt-BR" dirty="0"/>
              <a:t>.</a:t>
            </a:r>
            <a:r>
              <a:rPr lang="pt-BR" dirty="0" err="1"/>
              <a:t>write</a:t>
            </a:r>
            <a:r>
              <a:rPr lang="pt-BR" dirty="0"/>
              <a:t>("</a:t>
            </a:r>
            <a:r>
              <a:rPr lang="pt-BR" dirty="0" err="1"/>
              <a:t>Ops</a:t>
            </a:r>
            <a:r>
              <a:rPr lang="pt-BR" dirty="0"/>
              <a:t>! Boa tarde...");</a:t>
            </a:r>
          </a:p>
          <a:p>
            <a:pPr>
              <a:buNone/>
            </a:pPr>
            <a:r>
              <a:rPr lang="pt-BR" dirty="0"/>
              <a:t>	}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&lt;/script&gt;</a:t>
            </a:r>
          </a:p>
          <a:p>
            <a:pPr>
              <a:buNone/>
            </a:pPr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A0A32D-AACB-808F-DBD1-2A40E1DB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73090" b="63708"/>
          <a:stretch>
            <a:fillRect/>
          </a:stretch>
        </p:blipFill>
        <p:spPr bwMode="auto">
          <a:xfrm>
            <a:off x="179512" y="764704"/>
            <a:ext cx="5040560" cy="3823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r="76578" b="81990"/>
          <a:stretch>
            <a:fillRect/>
          </a:stretch>
        </p:blipFill>
        <p:spPr bwMode="auto">
          <a:xfrm>
            <a:off x="2687960" y="3933056"/>
            <a:ext cx="6456040" cy="2792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273273-9346-7F2C-6365-A446752A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r>
              <a:rPr lang="pt-BR" dirty="0"/>
              <a:t> Continuando...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F787F0-BCBF-16FE-32DF-5B924ACA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</a:t>
            </a:r>
            <a:r>
              <a:rPr lang="pt-BR" b="1" dirty="0" err="1">
                <a:solidFill>
                  <a:srgbClr val="7F0055"/>
                </a:solidFill>
              </a:rPr>
              <a:t>html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</a:t>
            </a:r>
            <a:r>
              <a:rPr lang="pt-BR" b="1" dirty="0" err="1">
                <a:solidFill>
                  <a:srgbClr val="7F0055"/>
                </a:solidFill>
              </a:rPr>
              <a:t>head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&lt;meta</a:t>
            </a:r>
            <a:r>
              <a:rPr lang="pt-BR" dirty="0"/>
              <a:t> </a:t>
            </a:r>
            <a:r>
              <a:rPr lang="pt-BR" dirty="0" err="1">
                <a:solidFill>
                  <a:srgbClr val="000000"/>
                </a:solidFill>
              </a:rPr>
              <a:t>charset</a:t>
            </a:r>
            <a:r>
              <a:rPr lang="pt-BR" dirty="0">
                <a:solidFill>
                  <a:srgbClr val="000000"/>
                </a:solidFill>
              </a:rPr>
              <a:t>=</a:t>
            </a:r>
            <a:r>
              <a:rPr lang="pt-BR" dirty="0">
                <a:solidFill>
                  <a:srgbClr val="2A00FF"/>
                </a:solidFill>
              </a:rPr>
              <a:t>"</a:t>
            </a:r>
            <a:r>
              <a:rPr lang="pt-BR" dirty="0" err="1">
                <a:solidFill>
                  <a:srgbClr val="2A00FF"/>
                </a:solidFill>
              </a:rPr>
              <a:t>utf</a:t>
            </a:r>
            <a:r>
              <a:rPr lang="pt-BR" dirty="0">
                <a:solidFill>
                  <a:srgbClr val="2A00FF"/>
                </a:solidFill>
              </a:rPr>
              <a:t>-8"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</a:t>
            </a:r>
            <a:r>
              <a:rPr lang="pt-BR" b="1" dirty="0" err="1">
                <a:solidFill>
                  <a:srgbClr val="7F0055"/>
                </a:solidFill>
              </a:rPr>
              <a:t>title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Aula de JS</a:t>
            </a: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title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head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</a:t>
            </a:r>
            <a:r>
              <a:rPr lang="pt-BR" b="1" dirty="0" err="1">
                <a:solidFill>
                  <a:srgbClr val="7F0055"/>
                </a:solidFill>
              </a:rPr>
              <a:t>body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&lt;h1&gt;</a:t>
            </a:r>
            <a:r>
              <a:rPr lang="pt-BR" dirty="0" err="1"/>
              <a:t>JavaScript</a:t>
            </a:r>
            <a:r>
              <a:rPr lang="pt-BR" b="1" dirty="0">
                <a:solidFill>
                  <a:srgbClr val="7F0055"/>
                </a:solidFill>
              </a:rPr>
              <a:t>&lt;/h1&gt;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&lt;h2&gt;</a:t>
            </a:r>
            <a:r>
              <a:rPr lang="pt-BR" dirty="0"/>
              <a:t>Programação Web</a:t>
            </a:r>
            <a:r>
              <a:rPr lang="pt-BR" b="1" dirty="0">
                <a:solidFill>
                  <a:srgbClr val="7F0055"/>
                </a:solidFill>
              </a:rPr>
              <a:t>&lt;/h2&gt;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&lt;script&gt;</a:t>
            </a:r>
            <a:r>
              <a:rPr lang="pt-BR" dirty="0"/>
              <a:t> </a:t>
            </a:r>
            <a:r>
              <a:rPr lang="pt-BR" dirty="0" err="1"/>
              <a:t>alert</a:t>
            </a:r>
            <a:r>
              <a:rPr lang="pt-BR" dirty="0"/>
              <a:t>(</a:t>
            </a:r>
            <a:r>
              <a:rPr lang="pt-BR" dirty="0">
                <a:solidFill>
                  <a:srgbClr val="2A00FF"/>
                </a:solidFill>
              </a:rPr>
              <a:t>"Olá, Mundo!"</a:t>
            </a:r>
            <a:r>
              <a:rPr lang="pt-BR" dirty="0"/>
              <a:t>); </a:t>
            </a:r>
            <a:r>
              <a:rPr lang="pt-BR" b="1" dirty="0">
                <a:solidFill>
                  <a:srgbClr val="7F0055"/>
                </a:solidFill>
              </a:rPr>
              <a:t>&lt;/script&gt;</a:t>
            </a:r>
            <a:endParaRPr lang="pt-BR" dirty="0"/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body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html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5AE545-D4EB-166A-7185-CEC41480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</a:t>
            </a:r>
            <a:r>
              <a:rPr lang="pt-BR" b="1" dirty="0" err="1">
                <a:solidFill>
                  <a:srgbClr val="7F0055"/>
                </a:solidFill>
              </a:rPr>
              <a:t>html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</a:t>
            </a:r>
            <a:r>
              <a:rPr lang="pt-BR" b="1" dirty="0" err="1">
                <a:solidFill>
                  <a:srgbClr val="7F0055"/>
                </a:solidFill>
              </a:rPr>
              <a:t>head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&lt;meta</a:t>
            </a:r>
            <a:r>
              <a:rPr lang="pt-BR" dirty="0"/>
              <a:t> </a:t>
            </a:r>
            <a:r>
              <a:rPr lang="pt-BR" dirty="0" err="1">
                <a:solidFill>
                  <a:srgbClr val="000000"/>
                </a:solidFill>
              </a:rPr>
              <a:t>charset</a:t>
            </a:r>
            <a:r>
              <a:rPr lang="pt-BR" dirty="0">
                <a:solidFill>
                  <a:srgbClr val="000000"/>
                </a:solidFill>
              </a:rPr>
              <a:t>=</a:t>
            </a:r>
            <a:r>
              <a:rPr lang="pt-BR" dirty="0">
                <a:solidFill>
                  <a:srgbClr val="2A00FF"/>
                </a:solidFill>
              </a:rPr>
              <a:t>"</a:t>
            </a:r>
            <a:r>
              <a:rPr lang="pt-BR" dirty="0" err="1">
                <a:solidFill>
                  <a:srgbClr val="2A00FF"/>
                </a:solidFill>
              </a:rPr>
              <a:t>utf</a:t>
            </a:r>
            <a:r>
              <a:rPr lang="pt-BR" dirty="0">
                <a:solidFill>
                  <a:srgbClr val="2A00FF"/>
                </a:solidFill>
              </a:rPr>
              <a:t>-8"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</a:t>
            </a:r>
            <a:r>
              <a:rPr lang="pt-BR" b="1" dirty="0" err="1">
                <a:solidFill>
                  <a:srgbClr val="7F0055"/>
                </a:solidFill>
              </a:rPr>
              <a:t>title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Aula de JS</a:t>
            </a: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title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head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</a:t>
            </a:r>
            <a:r>
              <a:rPr lang="pt-BR" b="1" dirty="0" err="1">
                <a:solidFill>
                  <a:srgbClr val="7F0055"/>
                </a:solidFill>
              </a:rPr>
              <a:t>body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&lt;h1&gt;</a:t>
            </a:r>
            <a:r>
              <a:rPr lang="pt-BR" dirty="0" err="1"/>
              <a:t>JavaScript</a:t>
            </a:r>
            <a:r>
              <a:rPr lang="pt-BR" b="1" dirty="0">
                <a:solidFill>
                  <a:srgbClr val="7F0055"/>
                </a:solidFill>
              </a:rPr>
              <a:t>&lt;/h1&gt;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&lt;h2&gt;</a:t>
            </a:r>
            <a:r>
              <a:rPr lang="pt-BR" dirty="0"/>
              <a:t>Programação Web</a:t>
            </a:r>
            <a:r>
              <a:rPr lang="pt-BR" b="1" dirty="0">
                <a:solidFill>
                  <a:srgbClr val="7F0055"/>
                </a:solidFill>
              </a:rPr>
              <a:t>&lt;/h2&gt;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&lt;script </a:t>
            </a:r>
            <a:r>
              <a:rPr lang="pt-BR" dirty="0" err="1">
                <a:solidFill>
                  <a:srgbClr val="000000"/>
                </a:solidFill>
              </a:rPr>
              <a:t>src</a:t>
            </a:r>
            <a:r>
              <a:rPr lang="pt-BR" dirty="0">
                <a:solidFill>
                  <a:srgbClr val="000000"/>
                </a:solidFill>
              </a:rPr>
              <a:t>=</a:t>
            </a:r>
            <a:r>
              <a:rPr lang="pt-BR" dirty="0">
                <a:solidFill>
                  <a:srgbClr val="2A00FF"/>
                </a:solidFill>
              </a:rPr>
              <a:t>"</a:t>
            </a:r>
            <a:r>
              <a:rPr lang="pt-BR" dirty="0" err="1">
                <a:solidFill>
                  <a:srgbClr val="2A00FF"/>
                </a:solidFill>
              </a:rPr>
              <a:t>js</a:t>
            </a:r>
            <a:r>
              <a:rPr lang="pt-BR" dirty="0">
                <a:solidFill>
                  <a:srgbClr val="2A00FF"/>
                </a:solidFill>
              </a:rPr>
              <a:t>/</a:t>
            </a:r>
            <a:r>
              <a:rPr lang="pt-BR" dirty="0" err="1">
                <a:solidFill>
                  <a:srgbClr val="2A00FF"/>
                </a:solidFill>
              </a:rPr>
              <a:t>hello</a:t>
            </a:r>
            <a:r>
              <a:rPr lang="pt-BR" dirty="0">
                <a:solidFill>
                  <a:srgbClr val="2A00FF"/>
                </a:solidFill>
              </a:rPr>
              <a:t>.</a:t>
            </a:r>
            <a:r>
              <a:rPr lang="pt-BR" dirty="0" err="1">
                <a:solidFill>
                  <a:srgbClr val="2A00FF"/>
                </a:solidFill>
              </a:rPr>
              <a:t>js</a:t>
            </a:r>
            <a:r>
              <a:rPr lang="pt-BR" dirty="0">
                <a:solidFill>
                  <a:srgbClr val="2A00FF"/>
                </a:solidFill>
              </a:rPr>
              <a:t>"</a:t>
            </a:r>
            <a:r>
              <a:rPr lang="pt-BR" b="1" dirty="0">
                <a:solidFill>
                  <a:srgbClr val="7F0055"/>
                </a:solidFill>
              </a:rPr>
              <a:t>&gt;&lt;/script&gt;</a:t>
            </a:r>
            <a:endParaRPr lang="pt-BR" dirty="0"/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body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  <a:r>
              <a:rPr lang="pt-BR" dirty="0"/>
              <a:t>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&lt;/</a:t>
            </a:r>
            <a:r>
              <a:rPr lang="pt-BR" b="1" dirty="0" err="1">
                <a:solidFill>
                  <a:srgbClr val="7F0055"/>
                </a:solidFill>
              </a:rPr>
              <a:t>html</a:t>
            </a:r>
            <a:r>
              <a:rPr lang="pt-BR" b="1" dirty="0">
                <a:solidFill>
                  <a:srgbClr val="7F0055"/>
                </a:solidFill>
              </a:rPr>
              <a:t>&gt;</a:t>
            </a:r>
          </a:p>
          <a:p>
            <a:pPr>
              <a:buNone/>
            </a:pPr>
            <a:endParaRPr lang="pt-BR" b="1" dirty="0">
              <a:solidFill>
                <a:srgbClr val="7F0055"/>
              </a:solidFill>
            </a:endParaRPr>
          </a:p>
          <a:p>
            <a:r>
              <a:rPr lang="pt-BR" b="1" dirty="0"/>
              <a:t>Arquivo externo </a:t>
            </a:r>
            <a:r>
              <a:rPr lang="pt-BR" b="1" dirty="0" err="1"/>
              <a:t>js</a:t>
            </a:r>
            <a:r>
              <a:rPr lang="pt-BR" b="1" dirty="0"/>
              <a:t>/</a:t>
            </a:r>
            <a:r>
              <a:rPr lang="pt-BR" b="1" dirty="0" err="1"/>
              <a:t>hello</a:t>
            </a:r>
            <a:r>
              <a:rPr lang="pt-BR" b="1" dirty="0"/>
              <a:t>.</a:t>
            </a:r>
            <a:r>
              <a:rPr lang="pt-BR" b="1" dirty="0" err="1"/>
              <a:t>js</a:t>
            </a:r>
            <a:endParaRPr lang="pt-BR" dirty="0"/>
          </a:p>
          <a:p>
            <a:r>
              <a:rPr lang="pt-BR" dirty="0" err="1"/>
              <a:t>alert</a:t>
            </a:r>
            <a:r>
              <a:rPr lang="pt-BR" dirty="0"/>
              <a:t>("Olá, Mundo!");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C53363-82D6-C0F0-4E20-AB121560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7F0055"/>
                </a:solidFill>
              </a:rPr>
              <a:t>Função</a:t>
            </a:r>
          </a:p>
          <a:p>
            <a:pPr>
              <a:buNone/>
            </a:pPr>
            <a:r>
              <a:rPr lang="pt-BR" b="1" dirty="0" err="1">
                <a:solidFill>
                  <a:srgbClr val="7F0055"/>
                </a:solidFill>
              </a:rPr>
              <a:t>function</a:t>
            </a:r>
            <a:r>
              <a:rPr lang="pt-BR" dirty="0"/>
              <a:t> </a:t>
            </a:r>
            <a:r>
              <a:rPr lang="pt-BR" dirty="0" err="1"/>
              <a:t>exibeMensagem</a:t>
            </a:r>
            <a:r>
              <a:rPr lang="pt-BR" dirty="0"/>
              <a:t>() { </a:t>
            </a:r>
          </a:p>
          <a:p>
            <a:pPr>
              <a:buNone/>
            </a:pPr>
            <a:r>
              <a:rPr lang="pt-BR" dirty="0"/>
              <a:t>	</a:t>
            </a:r>
            <a:r>
              <a:rPr lang="pt-BR" dirty="0" err="1"/>
              <a:t>alert</a:t>
            </a:r>
            <a:r>
              <a:rPr lang="pt-BR" dirty="0"/>
              <a:t>(</a:t>
            </a:r>
            <a:r>
              <a:rPr lang="pt-BR" dirty="0">
                <a:solidFill>
                  <a:srgbClr val="2A00FF"/>
                </a:solidFill>
              </a:rPr>
              <a:t>"Atenção"</a:t>
            </a:r>
            <a:r>
              <a:rPr lang="pt-BR" dirty="0"/>
              <a:t>); </a:t>
            </a:r>
          </a:p>
          <a:p>
            <a:pPr>
              <a:buNone/>
            </a:pPr>
            <a:r>
              <a:rPr lang="pt-BR" dirty="0"/>
              <a:t>}</a:t>
            </a:r>
            <a:endParaRPr lang="pt-BR" b="1" dirty="0">
              <a:solidFill>
                <a:srgbClr val="7F0055"/>
              </a:solidFill>
            </a:endParaRPr>
          </a:p>
          <a:p>
            <a:pPr>
              <a:buNone/>
            </a:pPr>
            <a:r>
              <a:rPr lang="pt-BR" dirty="0">
                <a:solidFill>
                  <a:srgbClr val="3F7F5F"/>
                </a:solidFill>
              </a:rPr>
              <a:t>// chamando a função declarada</a:t>
            </a:r>
            <a:endParaRPr lang="pt-BR" b="1" dirty="0"/>
          </a:p>
          <a:p>
            <a:pPr>
              <a:buNone/>
            </a:pPr>
            <a:r>
              <a:rPr lang="pt-BR" dirty="0" err="1"/>
              <a:t>exibeMensagem</a:t>
            </a:r>
            <a:r>
              <a:rPr lang="pt-BR" dirty="0"/>
              <a:t>();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F4FDEA-89CB-626C-FF1B-AC71C7B8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 de hoje...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pt-BR" dirty="0"/>
              <a:t>Alterar elementos </a:t>
            </a:r>
          </a:p>
          <a:p>
            <a:pPr marL="624078" indent="-514350">
              <a:buFont typeface="+mj-lt"/>
              <a:buAutoNum type="arabicPeriod"/>
            </a:pPr>
            <a:r>
              <a:rPr lang="pt-BR" dirty="0"/>
              <a:t>Função com </a:t>
            </a:r>
            <a:r>
              <a:rPr lang="pt-BR" dirty="0" err="1"/>
              <a:t>parametros</a:t>
            </a:r>
            <a:endParaRPr lang="pt-BR" dirty="0"/>
          </a:p>
          <a:p>
            <a:pPr>
              <a:buNone/>
            </a:pPr>
            <a:r>
              <a:rPr lang="pt-BR" b="1" dirty="0" err="1">
                <a:solidFill>
                  <a:srgbClr val="7F0055"/>
                </a:solidFill>
              </a:rPr>
              <a:t>function</a:t>
            </a:r>
            <a:r>
              <a:rPr lang="pt-BR" dirty="0"/>
              <a:t> </a:t>
            </a:r>
            <a:r>
              <a:rPr lang="pt-BR" dirty="0" err="1"/>
              <a:t>somaDoisNumeros</a:t>
            </a:r>
            <a:r>
              <a:rPr lang="pt-BR" dirty="0"/>
              <a:t>(numero1, numero2){</a:t>
            </a:r>
          </a:p>
          <a:p>
            <a:pPr>
              <a:buNone/>
            </a:pPr>
            <a:r>
              <a:rPr lang="pt-BR" dirty="0"/>
              <a:t>		 </a:t>
            </a:r>
            <a:r>
              <a:rPr lang="pt-BR" dirty="0" err="1"/>
              <a:t>alert</a:t>
            </a:r>
            <a:r>
              <a:rPr lang="pt-BR" dirty="0"/>
              <a:t>(numero1 </a:t>
            </a:r>
            <a:r>
              <a:rPr lang="pt-BR" dirty="0">
                <a:solidFill>
                  <a:srgbClr val="000000"/>
                </a:solidFill>
              </a:rPr>
              <a:t>+</a:t>
            </a:r>
            <a:r>
              <a:rPr lang="pt-BR" dirty="0"/>
              <a:t> numero2); </a:t>
            </a:r>
          </a:p>
          <a:p>
            <a:pPr>
              <a:buNone/>
            </a:pPr>
            <a:r>
              <a:rPr lang="pt-BR" dirty="0"/>
              <a:t>} 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/>
              <a:t>somaDoisNumeros</a:t>
            </a:r>
            <a:r>
              <a:rPr lang="pt-BR" dirty="0"/>
              <a:t>(</a:t>
            </a:r>
            <a:r>
              <a:rPr lang="pt-BR" dirty="0">
                <a:solidFill>
                  <a:srgbClr val="000000"/>
                </a:solidFill>
              </a:rPr>
              <a:t>10</a:t>
            </a:r>
            <a:r>
              <a:rPr lang="pt-BR" dirty="0"/>
              <a:t>, </a:t>
            </a:r>
            <a:r>
              <a:rPr lang="pt-BR" dirty="0">
                <a:solidFill>
                  <a:srgbClr val="000000"/>
                </a:solidFill>
              </a:rPr>
              <a:t>20</a:t>
            </a:r>
            <a:r>
              <a:rPr lang="pt-BR" dirty="0"/>
              <a:t>); </a:t>
            </a:r>
            <a:r>
              <a:rPr lang="pt-BR" dirty="0">
                <a:solidFill>
                  <a:srgbClr val="3F7F5F"/>
                </a:solidFill>
              </a:rPr>
              <a:t>// exibe 30</a:t>
            </a:r>
          </a:p>
          <a:p>
            <a:pPr>
              <a:buNone/>
            </a:pPr>
            <a:endParaRPr lang="pt-BR" dirty="0">
              <a:solidFill>
                <a:srgbClr val="3F7F5F"/>
              </a:solidFill>
            </a:endParaRPr>
          </a:p>
          <a:p>
            <a:pPr marL="624078" indent="-514350">
              <a:buFont typeface="+mj-lt"/>
              <a:buAutoNum type="arabicPeriod" startAt="3"/>
            </a:pPr>
            <a:r>
              <a:rPr lang="pt-BR" dirty="0"/>
              <a:t>Função com </a:t>
            </a:r>
            <a:r>
              <a:rPr lang="pt-BR" dirty="0" err="1"/>
              <a:t>parametros</a:t>
            </a:r>
            <a:r>
              <a:rPr lang="pt-BR" dirty="0"/>
              <a:t> e retorno</a:t>
            </a:r>
            <a:endParaRPr lang="pt-BR" dirty="0">
              <a:solidFill>
                <a:srgbClr val="3F7F5F"/>
              </a:solidFill>
            </a:endParaRPr>
          </a:p>
          <a:p>
            <a:pPr>
              <a:buNone/>
            </a:pPr>
            <a:r>
              <a:rPr lang="pt-BR" b="1" dirty="0" err="1">
                <a:solidFill>
                  <a:srgbClr val="7F0055"/>
                </a:solidFill>
              </a:rPr>
              <a:t>function</a:t>
            </a:r>
            <a:r>
              <a:rPr lang="pt-BR" dirty="0"/>
              <a:t> </a:t>
            </a:r>
            <a:r>
              <a:rPr lang="pt-BR" dirty="0" err="1"/>
              <a:t>somaDoisNumeros</a:t>
            </a:r>
            <a:r>
              <a:rPr lang="pt-BR" dirty="0"/>
              <a:t>(numero1, numero2){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	</a:t>
            </a:r>
            <a:r>
              <a:rPr lang="pt-BR" b="1" dirty="0" err="1">
                <a:solidFill>
                  <a:srgbClr val="7F0055"/>
                </a:solidFill>
              </a:rPr>
              <a:t>return</a:t>
            </a:r>
            <a:r>
              <a:rPr lang="pt-BR" dirty="0"/>
              <a:t> numero1 </a:t>
            </a:r>
            <a:r>
              <a:rPr lang="pt-BR" dirty="0">
                <a:solidFill>
                  <a:srgbClr val="000000"/>
                </a:solidFill>
              </a:rPr>
              <a:t>+</a:t>
            </a:r>
            <a:r>
              <a:rPr lang="pt-BR" dirty="0"/>
              <a:t> numero2; </a:t>
            </a:r>
          </a:p>
          <a:p>
            <a:pPr>
              <a:buNone/>
            </a:pPr>
            <a:r>
              <a:rPr lang="pt-BR" dirty="0"/>
              <a:t>}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b="1" dirty="0">
                <a:solidFill>
                  <a:srgbClr val="7F0055"/>
                </a:solidFill>
              </a:rPr>
              <a:t>var</a:t>
            </a:r>
            <a:r>
              <a:rPr lang="pt-BR" dirty="0"/>
              <a:t> numero </a:t>
            </a:r>
            <a:r>
              <a:rPr lang="pt-BR" dirty="0">
                <a:solidFill>
                  <a:srgbClr val="000000"/>
                </a:solidFill>
              </a:rPr>
              <a:t>=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80</a:t>
            </a:r>
            <a:r>
              <a:rPr lang="pt-BR" dirty="0"/>
              <a:t>; </a:t>
            </a:r>
          </a:p>
          <a:p>
            <a:pPr>
              <a:buNone/>
            </a:pPr>
            <a:r>
              <a:rPr lang="pt-BR" b="1" dirty="0">
                <a:solidFill>
                  <a:srgbClr val="7F0055"/>
                </a:solidFill>
              </a:rPr>
              <a:t>var</a:t>
            </a:r>
            <a:r>
              <a:rPr lang="pt-BR" dirty="0"/>
              <a:t> resultado </a:t>
            </a:r>
            <a:r>
              <a:rPr lang="pt-BR" dirty="0">
                <a:solidFill>
                  <a:srgbClr val="000000"/>
                </a:solidFill>
              </a:rPr>
              <a:t>=</a:t>
            </a:r>
            <a:r>
              <a:rPr lang="pt-BR" dirty="0"/>
              <a:t> </a:t>
            </a:r>
            <a:r>
              <a:rPr lang="pt-BR" dirty="0" err="1"/>
              <a:t>somaDoisNumeros</a:t>
            </a:r>
            <a:r>
              <a:rPr lang="pt-BR" dirty="0"/>
              <a:t>(</a:t>
            </a:r>
            <a:r>
              <a:rPr lang="pt-BR" dirty="0">
                <a:solidFill>
                  <a:srgbClr val="000000"/>
                </a:solidFill>
              </a:rPr>
              <a:t>10</a:t>
            </a:r>
            <a:r>
              <a:rPr lang="pt-BR" dirty="0"/>
              <a:t>,</a:t>
            </a:r>
            <a:r>
              <a:rPr lang="pt-BR" dirty="0">
                <a:solidFill>
                  <a:srgbClr val="000000"/>
                </a:solidFill>
              </a:rPr>
              <a:t>20</a:t>
            </a:r>
            <a:r>
              <a:rPr lang="pt-BR" dirty="0"/>
              <a:t>); </a:t>
            </a:r>
            <a:r>
              <a:rPr lang="pt-BR" dirty="0">
                <a:solidFill>
                  <a:srgbClr val="3F7F5F"/>
                </a:solidFill>
              </a:rPr>
              <a:t>// armazena 30 na variável resultado</a:t>
            </a:r>
            <a:endParaRPr lang="pt-BR" dirty="0"/>
          </a:p>
          <a:p>
            <a:pPr>
              <a:buNone/>
            </a:pPr>
            <a:r>
              <a:rPr lang="pt-BR" dirty="0" err="1"/>
              <a:t>alert</a:t>
            </a:r>
            <a:r>
              <a:rPr lang="pt-BR" dirty="0"/>
              <a:t>(numero </a:t>
            </a:r>
            <a:r>
              <a:rPr lang="pt-BR" dirty="0">
                <a:solidFill>
                  <a:srgbClr val="000000"/>
                </a:solidFill>
              </a:rPr>
              <a:t>-</a:t>
            </a:r>
            <a:r>
              <a:rPr lang="pt-BR" dirty="0"/>
              <a:t> resultado); </a:t>
            </a:r>
            <a:r>
              <a:rPr lang="pt-BR" dirty="0">
                <a:solidFill>
                  <a:srgbClr val="3F7F5F"/>
                </a:solidFill>
              </a:rPr>
              <a:t>// exibe 50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6FE7D9-1B9A-AAE1-ED31-6EBBE8D8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Alterando um Atributo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157" t="32281" r="24986" b="16040"/>
          <a:stretch>
            <a:fillRect/>
          </a:stretch>
        </p:blipFill>
        <p:spPr bwMode="auto">
          <a:xfrm>
            <a:off x="1619672" y="2060848"/>
            <a:ext cx="6480720" cy="462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60AD84-D3A8-957E-7790-F9E4DBC2C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4157" t="36711" r="24986" b="16040"/>
          <a:stretch>
            <a:fillRect/>
          </a:stretch>
        </p:blipFill>
        <p:spPr bwMode="auto">
          <a:xfrm>
            <a:off x="1619672" y="2132856"/>
            <a:ext cx="6552728" cy="427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68F2584-7121-3120-AE74-029DF5256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75E7227-A806-4CD1-54CF-890C79E9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9608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  <a:p>
            <a:pPr lvl="1"/>
            <a:r>
              <a:rPr lang="pt-BR" dirty="0"/>
              <a:t>Também chamada de JS, é a linguagem de criação de scripts para a Web;</a:t>
            </a:r>
          </a:p>
          <a:p>
            <a:pPr lvl="1"/>
            <a:r>
              <a:rPr lang="pt-BR" dirty="0"/>
              <a:t>É utilizado por bilhões de páginas para:</a:t>
            </a:r>
          </a:p>
          <a:p>
            <a:pPr lvl="2"/>
            <a:r>
              <a:rPr lang="pt-BR" dirty="0"/>
              <a:t>Adicionar funcionalidades;</a:t>
            </a:r>
          </a:p>
          <a:p>
            <a:pPr lvl="2"/>
            <a:r>
              <a:rPr lang="pt-BR" dirty="0"/>
              <a:t>Verificar formulários;</a:t>
            </a:r>
          </a:p>
          <a:p>
            <a:pPr lvl="2"/>
            <a:r>
              <a:rPr lang="pt-BR" dirty="0"/>
              <a:t>Comunicar com servidores;</a:t>
            </a:r>
          </a:p>
          <a:p>
            <a:pPr lvl="2"/>
            <a:r>
              <a:rPr lang="pt-BR" dirty="0"/>
              <a:t>E muitos mais.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7752C7-9772-AAC9-B7B8-377F28AC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Recebendo uma Entrada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4158" t="35235" r="25819" b="14563"/>
          <a:stretch>
            <a:fillRect/>
          </a:stretch>
        </p:blipFill>
        <p:spPr bwMode="auto">
          <a:xfrm>
            <a:off x="1547663" y="2276872"/>
            <a:ext cx="609950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6A4E41-A418-C624-87A1-78F9536F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4992" t="42617" r="25819" b="23422"/>
          <a:stretch>
            <a:fillRect/>
          </a:stretch>
        </p:blipFill>
        <p:spPr bwMode="auto">
          <a:xfrm>
            <a:off x="1043608" y="2492896"/>
            <a:ext cx="7357339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ED27F1-7CCF-1856-F0FC-5F8E5FFE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de Comparação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4991" t="29328" r="24986" b="20469"/>
          <a:stretch>
            <a:fillRect/>
          </a:stretch>
        </p:blipFill>
        <p:spPr bwMode="auto">
          <a:xfrm>
            <a:off x="1763688" y="2132856"/>
            <a:ext cx="630281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5441FCC-C15D-1212-052C-325F5A0D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4269" t="39957" r="27376" b="14271"/>
          <a:stretch>
            <a:fillRect/>
          </a:stretch>
        </p:blipFill>
        <p:spPr bwMode="auto">
          <a:xfrm>
            <a:off x="1547664" y="2060848"/>
            <a:ext cx="651788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F98E04-5E04-1643-3D2F-D0266D49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Estruturas de Repetição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5020" t="32281" r="26624" b="20469"/>
          <a:stretch>
            <a:fillRect/>
          </a:stretch>
        </p:blipFill>
        <p:spPr bwMode="auto">
          <a:xfrm>
            <a:off x="1547664" y="2276872"/>
            <a:ext cx="6264696" cy="435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54A3C68-A21A-6793-C323-D3EB76AF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pt-BR" dirty="0"/>
              <a:t>Fazer uma função no </a:t>
            </a:r>
            <a:r>
              <a:rPr lang="pt-BR" dirty="0" err="1"/>
              <a:t>javaScprit</a:t>
            </a:r>
            <a:r>
              <a:rPr lang="pt-BR" dirty="0"/>
              <a:t> que recebe uma temperatura em </a:t>
            </a:r>
            <a:r>
              <a:rPr lang="pt-BR" dirty="0" err="1"/>
              <a:t>celsius</a:t>
            </a:r>
            <a:r>
              <a:rPr lang="pt-BR" dirty="0"/>
              <a:t> e converte para </a:t>
            </a:r>
            <a:r>
              <a:rPr lang="pt-BR" dirty="0" err="1"/>
              <a:t>farenheit</a:t>
            </a:r>
            <a:r>
              <a:rPr lang="pt-BR" dirty="0"/>
              <a:t>. F=1.8*C+32</a:t>
            </a:r>
          </a:p>
          <a:p>
            <a:pPr marL="624078" indent="-514350">
              <a:buFont typeface="+mj-lt"/>
              <a:buAutoNum type="arabicPeriod"/>
            </a:pPr>
            <a:endParaRPr lang="pt-BR" dirty="0"/>
          </a:p>
          <a:p>
            <a:pPr marL="624078" indent="-514350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B11706-84E7-6C78-5889-E6CDFAA0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2"/>
            </a:pP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fun</a:t>
            </a:r>
            <a:r>
              <a:rPr lang="pt-BR" dirty="0" err="1"/>
              <a:t>ção</a:t>
            </a:r>
            <a:r>
              <a:rPr lang="pt-BR" dirty="0"/>
              <a:t> no </a:t>
            </a:r>
            <a:r>
              <a:rPr lang="pt-BR" dirty="0" err="1"/>
              <a:t>JavaScript</a:t>
            </a:r>
            <a:r>
              <a:rPr lang="pt-BR" dirty="0"/>
              <a:t> que recebe altura e peso e calcule o </a:t>
            </a:r>
            <a:r>
              <a:rPr lang="pt-BR" dirty="0" err="1"/>
              <a:t>imc</a:t>
            </a:r>
            <a:r>
              <a:rPr lang="pt-BR" dirty="0"/>
              <a:t>. IMC = peso</a:t>
            </a:r>
            <a:r>
              <a:rPr lang="en-US" dirty="0"/>
              <a:t>/altura</a:t>
            </a:r>
            <a:r>
              <a:rPr lang="en-US" baseline="30000" dirty="0"/>
              <a:t>2</a:t>
            </a:r>
            <a:r>
              <a:rPr lang="en-US" dirty="0"/>
              <a:t>. </a:t>
            </a:r>
          </a:p>
          <a:p>
            <a:pPr marL="916686" lvl="1" indent="-514350"/>
            <a:r>
              <a:rPr lang="en-US" dirty="0"/>
              <a:t>Se o IMC for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25, </a:t>
            </a:r>
            <a:r>
              <a:rPr lang="en-US" dirty="0" err="1"/>
              <a:t>mostrar</a:t>
            </a:r>
            <a:r>
              <a:rPr lang="en-US" dirty="0"/>
              <a:t> a </a:t>
            </a:r>
            <a:r>
              <a:rPr lang="en-US" dirty="0" err="1"/>
              <a:t>mensagem</a:t>
            </a:r>
            <a:r>
              <a:rPr lang="en-US" dirty="0"/>
              <a:t>: “Peso Ideal”</a:t>
            </a:r>
          </a:p>
          <a:p>
            <a:pPr marL="916686" lvl="1" indent="-514350"/>
            <a:r>
              <a:rPr lang="en-US" dirty="0" err="1"/>
              <a:t>Caso</a:t>
            </a:r>
            <a:r>
              <a:rPr lang="en-US" dirty="0"/>
              <a:t> IMC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25, </a:t>
            </a:r>
            <a:r>
              <a:rPr lang="en-US" dirty="0" err="1"/>
              <a:t>mostra</a:t>
            </a:r>
            <a:r>
              <a:rPr lang="en-US" dirty="0"/>
              <a:t> a </a:t>
            </a:r>
            <a:r>
              <a:rPr lang="en-US" dirty="0" err="1"/>
              <a:t>mensagem</a:t>
            </a:r>
            <a:r>
              <a:rPr lang="en-US" dirty="0"/>
              <a:t>: “</a:t>
            </a:r>
            <a:r>
              <a:rPr lang="en-US" dirty="0" err="1"/>
              <a:t>Acima</a:t>
            </a:r>
            <a:r>
              <a:rPr lang="en-US" dirty="0"/>
              <a:t> do peso”</a:t>
            </a:r>
            <a:endParaRPr lang="pt-BR" dirty="0"/>
          </a:p>
          <a:p>
            <a:pPr marL="624078" indent="-514350">
              <a:buFont typeface="+mj-lt"/>
              <a:buAutoNum type="arabicPeriod" startAt="2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70BAFB-4682-BC1D-0D06-28BEEF04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3"/>
            </a:pP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fun</a:t>
            </a:r>
            <a:r>
              <a:rPr lang="pt-BR" dirty="0" err="1"/>
              <a:t>ção</a:t>
            </a:r>
            <a:r>
              <a:rPr lang="pt-BR" dirty="0"/>
              <a:t> no </a:t>
            </a:r>
            <a:r>
              <a:rPr lang="pt-BR" dirty="0" err="1"/>
              <a:t>JavaScript</a:t>
            </a:r>
            <a:r>
              <a:rPr lang="pt-BR" dirty="0"/>
              <a:t> que um número positivo (N) e mostre a contagem dos números em ordem decrescente de N até 0.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35AE75-C3B8-2AD4-DDF2-2C02E2A1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1317E-0AE7-7303-67E0-E929B044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possível adicionar novos elementos HTML;</a:t>
            </a:r>
          </a:p>
          <a:p>
            <a:r>
              <a:rPr lang="pt-BR" dirty="0"/>
              <a:t>Qualquer tipo de elemento, definindo qualquer propriedade;</a:t>
            </a:r>
          </a:p>
          <a:p>
            <a:r>
              <a:rPr lang="pt-BR" dirty="0"/>
              <a:t>Tudo através do </a:t>
            </a:r>
            <a:r>
              <a:rPr lang="pt-BR" dirty="0" err="1"/>
              <a:t>JavaScript</a:t>
            </a:r>
            <a:r>
              <a:rPr lang="pt-BR" dirty="0"/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60C47E-6698-882C-615A-CB3533BE7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  <a:p>
            <a:pPr lvl="1"/>
            <a:r>
              <a:rPr lang="pt-BR" dirty="0"/>
              <a:t>Originalmente criada na Netscape por Brendan </a:t>
            </a:r>
            <a:r>
              <a:rPr lang="pt-BR" dirty="0" err="1"/>
              <a:t>Eich</a:t>
            </a:r>
            <a:r>
              <a:rPr lang="pt-BR" dirty="0"/>
              <a:t> em 1994;</a:t>
            </a:r>
          </a:p>
          <a:p>
            <a:pPr lvl="1"/>
            <a:r>
              <a:rPr lang="pt-BR" dirty="0"/>
              <a:t>Disputa: Netscape </a:t>
            </a:r>
            <a:r>
              <a:rPr lang="pt-BR" dirty="0" err="1"/>
              <a:t>vs</a:t>
            </a:r>
            <a:r>
              <a:rPr lang="pt-BR" dirty="0"/>
              <a:t> Microsoft:</a:t>
            </a:r>
          </a:p>
          <a:p>
            <a:pPr lvl="2"/>
            <a:r>
              <a:rPr lang="pt-BR" dirty="0"/>
              <a:t>Microsoft -&gt; Visual </a:t>
            </a:r>
            <a:r>
              <a:rPr lang="pt-BR" dirty="0" err="1"/>
              <a:t>Basic</a:t>
            </a:r>
            <a:r>
              <a:rPr lang="pt-BR" dirty="0"/>
              <a:t>;</a:t>
            </a:r>
          </a:p>
          <a:p>
            <a:pPr lvl="2"/>
            <a:r>
              <a:rPr lang="pt-BR" dirty="0"/>
              <a:t>Visual </a:t>
            </a:r>
            <a:r>
              <a:rPr lang="pt-BR" dirty="0" err="1"/>
              <a:t>Basic</a:t>
            </a:r>
            <a:r>
              <a:rPr lang="pt-BR" dirty="0"/>
              <a:t> -&gt; VB Script;</a:t>
            </a:r>
          </a:p>
          <a:p>
            <a:pPr lvl="1"/>
            <a:r>
              <a:rPr lang="pt-BR" dirty="0"/>
              <a:t>Java da Sun surgia como potencial;</a:t>
            </a:r>
          </a:p>
          <a:p>
            <a:pPr lvl="2"/>
            <a:r>
              <a:rPr lang="pt-BR" dirty="0"/>
              <a:t>Java para programadores não profissionais: </a:t>
            </a:r>
          </a:p>
          <a:p>
            <a:pPr lvl="2"/>
            <a:r>
              <a:rPr lang="pt-BR" dirty="0" err="1"/>
              <a:t>Javascript</a:t>
            </a:r>
            <a:r>
              <a:rPr lang="pt-BR" dirty="0"/>
              <a:t>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0F7807-8C04-B45D-5965-01DEE2F6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7516" t="33960" r="26625" b="18790"/>
          <a:stretch>
            <a:fillRect/>
          </a:stretch>
        </p:blipFill>
        <p:spPr bwMode="auto">
          <a:xfrm>
            <a:off x="971600" y="2636912"/>
            <a:ext cx="6912768" cy="402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490340-09C8-AF48-5EE0-C8FD1B87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Removendo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possível remover elementos HTML;</a:t>
            </a:r>
          </a:p>
          <a:p>
            <a:r>
              <a:rPr lang="pt-BR" dirty="0"/>
              <a:t>Qualquer tipo de elemento, com a condição de que conheçamos também o seu pai;</a:t>
            </a:r>
          </a:p>
          <a:p>
            <a:r>
              <a:rPr lang="pt-BR" dirty="0"/>
              <a:t>Tudo através do </a:t>
            </a:r>
            <a:r>
              <a:rPr lang="pt-BR" dirty="0" err="1"/>
              <a:t>JavaScript</a:t>
            </a:r>
            <a:r>
              <a:rPr lang="pt-BR" dirty="0"/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1C3130-6411-65F7-1F4A-BC3574F8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pt-BR" dirty="0"/>
              <a:t>Faça uma função no </a:t>
            </a:r>
            <a:r>
              <a:rPr lang="pt-BR" dirty="0" err="1"/>
              <a:t>JavaScript</a:t>
            </a:r>
            <a:r>
              <a:rPr lang="pt-BR" dirty="0"/>
              <a:t> que leia dois catetos de um triangulo e mostre o resultado da hipotenusa usando a seguinte formula:</a:t>
            </a:r>
          </a:p>
          <a:p>
            <a:pPr marL="624078" indent="-514350">
              <a:buNone/>
            </a:pPr>
            <a:r>
              <a:rPr lang="pt-BR" dirty="0"/>
              <a:t>H=√c1</a:t>
            </a:r>
            <a:r>
              <a:rPr lang="pt-BR" baseline="30000" dirty="0"/>
              <a:t>2</a:t>
            </a:r>
            <a:r>
              <a:rPr lang="pt-BR" dirty="0"/>
              <a:t>+c2</a:t>
            </a:r>
            <a:r>
              <a:rPr lang="pt-BR" baseline="30000" dirty="0"/>
              <a:t>2</a:t>
            </a:r>
          </a:p>
          <a:p>
            <a:pPr marL="624078" indent="-514350">
              <a:buNone/>
            </a:pPr>
            <a:endParaRPr lang="en-US" baseline="30000" dirty="0"/>
          </a:p>
          <a:p>
            <a:pPr marL="624078" indent="-514350">
              <a:buNone/>
            </a:pPr>
            <a:r>
              <a:rPr lang="en-US" baseline="30000" dirty="0"/>
              <a:t>Math.pow(x,2)</a:t>
            </a:r>
          </a:p>
          <a:p>
            <a:pPr marL="624078" indent="-514350">
              <a:buNone/>
            </a:pPr>
            <a:r>
              <a:rPr lang="en-US" baseline="30000" dirty="0" err="1"/>
              <a:t>Math.sqrt</a:t>
            </a:r>
            <a:r>
              <a:rPr lang="en-US" baseline="30000" dirty="0"/>
              <a:t>(y)</a:t>
            </a:r>
            <a:endParaRPr lang="pt-BR" baseline="30000" dirty="0"/>
          </a:p>
          <a:p>
            <a:pPr marL="624078" indent="-514350">
              <a:buNone/>
            </a:pPr>
            <a:endParaRPr lang="pt-BR" baseline="30000" dirty="0"/>
          </a:p>
          <a:p>
            <a:pPr marL="624078" indent="-514350">
              <a:buNone/>
            </a:pPr>
            <a:r>
              <a:rPr lang="pt-BR" dirty="0">
                <a:solidFill>
                  <a:srgbClr val="FF0000"/>
                </a:solidFill>
              </a:rPr>
              <a:t>Use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r>
              <a:rPr lang="pt-BR" dirty="0">
                <a:solidFill>
                  <a:srgbClr val="FF0000"/>
                </a:solidFill>
              </a:rPr>
              <a:t> para criar o campo de resposta</a:t>
            </a:r>
          </a:p>
          <a:p>
            <a:pPr marL="624078" indent="-514350">
              <a:buNone/>
            </a:pPr>
            <a:endParaRPr lang="pt-BR" baseline="30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C0B8A2-3569-02E9-9DD8-7E0C95C2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Removendo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8321" t="27852" r="24986" b="24899"/>
          <a:stretch>
            <a:fillRect/>
          </a:stretch>
        </p:blipFill>
        <p:spPr bwMode="auto">
          <a:xfrm>
            <a:off x="1259632" y="2204864"/>
            <a:ext cx="743482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8917D39-BAEE-1170-F1FB-34E98AE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pt-BR" dirty="0"/>
              <a:t>Faça uma função no </a:t>
            </a:r>
            <a:r>
              <a:rPr lang="pt-BR" dirty="0" err="1"/>
              <a:t>JavaScript</a:t>
            </a:r>
            <a:r>
              <a:rPr lang="pt-BR" dirty="0"/>
              <a:t> que leia dois catetos de um triangulo e mostre o resultado da hipotenusa usando a seguinte formula:</a:t>
            </a:r>
          </a:p>
          <a:p>
            <a:pPr marL="624078" indent="-514350">
              <a:buNone/>
            </a:pPr>
            <a:r>
              <a:rPr lang="pt-BR" dirty="0"/>
              <a:t>H=√c1</a:t>
            </a:r>
            <a:r>
              <a:rPr lang="pt-BR" baseline="30000" dirty="0"/>
              <a:t>2</a:t>
            </a:r>
            <a:r>
              <a:rPr lang="pt-BR" dirty="0"/>
              <a:t>+c2</a:t>
            </a:r>
            <a:r>
              <a:rPr lang="pt-BR" baseline="30000" dirty="0"/>
              <a:t>2</a:t>
            </a:r>
          </a:p>
          <a:p>
            <a:pPr marL="624078" indent="-514350">
              <a:buNone/>
            </a:pPr>
            <a:endParaRPr lang="pt-BR" baseline="30000" dirty="0"/>
          </a:p>
          <a:p>
            <a:pPr marL="624078" indent="-514350">
              <a:buNone/>
            </a:pPr>
            <a:r>
              <a:rPr lang="pt-BR" dirty="0">
                <a:solidFill>
                  <a:srgbClr val="FF0000"/>
                </a:solidFill>
              </a:rPr>
              <a:t>Use o </a:t>
            </a:r>
            <a:r>
              <a:rPr lang="pt-BR" dirty="0" err="1">
                <a:solidFill>
                  <a:srgbClr val="FF0000"/>
                </a:solidFill>
              </a:rPr>
              <a:t>JavaScript</a:t>
            </a:r>
            <a:r>
              <a:rPr lang="pt-BR" dirty="0">
                <a:solidFill>
                  <a:srgbClr val="FF0000"/>
                </a:solidFill>
              </a:rPr>
              <a:t> para remover os campos </a:t>
            </a:r>
            <a:r>
              <a:rPr lang="pt-BR">
                <a:solidFill>
                  <a:srgbClr val="FF0000"/>
                </a:solidFill>
              </a:rPr>
              <a:t>de entrada.</a:t>
            </a:r>
            <a:endParaRPr lang="pt-BR" dirty="0">
              <a:solidFill>
                <a:srgbClr val="FF0000"/>
              </a:solidFill>
            </a:endParaRPr>
          </a:p>
          <a:p>
            <a:pPr marL="624078" indent="-514350">
              <a:buNone/>
            </a:pPr>
            <a:endParaRPr lang="pt-BR" baseline="30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347121-D1FC-1046-B073-38FFA41D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de Formulários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Ao desenvolver aplicativos para internet, dados serão informados pelo usuário;</a:t>
            </a:r>
          </a:p>
          <a:p>
            <a:r>
              <a:rPr lang="pt-BR" dirty="0"/>
              <a:t>Antes de enviar estes dados ao servidor, é possível validar/verificar se eles tem coerência em relação ao que é solicitado:</a:t>
            </a:r>
          </a:p>
          <a:p>
            <a:pPr lvl="1"/>
            <a:r>
              <a:rPr lang="pt-BR" dirty="0"/>
              <a:t>O usuário esqueceu campos em branco?</a:t>
            </a:r>
          </a:p>
          <a:p>
            <a:pPr lvl="1"/>
            <a:r>
              <a:rPr lang="pt-BR" dirty="0"/>
              <a:t>O e-mail digitado é válido?</a:t>
            </a:r>
          </a:p>
          <a:p>
            <a:pPr lvl="1"/>
            <a:r>
              <a:rPr lang="pt-BR" dirty="0"/>
              <a:t>A data digitada é válida?</a:t>
            </a:r>
          </a:p>
          <a:p>
            <a:pPr lvl="1"/>
            <a:r>
              <a:rPr lang="pt-BR" dirty="0"/>
              <a:t>Num campo numérico, foi digitado um número?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CC751A-965B-E994-8172-0C14C41F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Validação email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Basicamente um email deve possuir as seguintes opções em seu campo.</a:t>
            </a:r>
          </a:p>
          <a:p>
            <a:pPr lvl="1"/>
            <a:r>
              <a:rPr lang="pt-BR" dirty="0"/>
              <a:t>Não possuir espaços;</a:t>
            </a:r>
          </a:p>
          <a:p>
            <a:pPr lvl="1"/>
            <a:r>
              <a:rPr lang="pt-BR" dirty="0"/>
              <a:t>Possuir o @;</a:t>
            </a:r>
          </a:p>
          <a:p>
            <a:pPr lvl="1"/>
            <a:r>
              <a:rPr lang="pt-BR" dirty="0"/>
              <a:t>Possuir algum </a:t>
            </a:r>
            <a:r>
              <a:rPr lang="pt-BR" dirty="0" err="1"/>
              <a:t>caracter</a:t>
            </a:r>
            <a:r>
              <a:rPr lang="pt-BR" dirty="0"/>
              <a:t> após o @;</a:t>
            </a:r>
          </a:p>
          <a:p>
            <a:pPr lvl="1"/>
            <a:r>
              <a:rPr lang="pt-BR" dirty="0"/>
              <a:t>Possuir algum </a:t>
            </a:r>
            <a:r>
              <a:rPr lang="pt-BR" dirty="0" err="1"/>
              <a:t>caracter</a:t>
            </a:r>
            <a:r>
              <a:rPr lang="pt-BR" dirty="0"/>
              <a:t> antes do @;</a:t>
            </a:r>
          </a:p>
          <a:p>
            <a:pPr lvl="1"/>
            <a:r>
              <a:rPr lang="pt-BR" dirty="0"/>
              <a:t>Possuir pelo menos um ponto após o </a:t>
            </a:r>
            <a:r>
              <a:rPr lang="pt-BR" dirty="0" err="1"/>
              <a:t>caracter</a:t>
            </a:r>
            <a:r>
              <a:rPr lang="pt-BR" dirty="0"/>
              <a:t> depois do @;</a:t>
            </a:r>
          </a:p>
          <a:p>
            <a:pPr lvl="1"/>
            <a:r>
              <a:rPr lang="pt-BR" dirty="0"/>
              <a:t>Possuir algum </a:t>
            </a:r>
            <a:r>
              <a:rPr lang="pt-BR" dirty="0" err="1"/>
              <a:t>caracter</a:t>
            </a:r>
            <a:r>
              <a:rPr lang="pt-BR" dirty="0"/>
              <a:t> após o ponto.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565252-FC41-9B27-F902-4FD0C1E6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Validação email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&lt;</a:t>
            </a:r>
            <a:r>
              <a:rPr lang="pt-BR" dirty="0" err="1"/>
              <a:t>form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="f1"&gt;</a:t>
            </a:r>
          </a:p>
          <a:p>
            <a:pPr>
              <a:buNone/>
            </a:pPr>
            <a:r>
              <a:rPr lang="pt-BR" dirty="0"/>
              <a:t>	 &lt;h3&gt;Formulário de Inscrição:&lt;/h3&gt; </a:t>
            </a:r>
          </a:p>
          <a:p>
            <a:pPr>
              <a:buNone/>
            </a:pPr>
            <a:r>
              <a:rPr lang="pt-BR" dirty="0"/>
              <a:t>	&lt;</a:t>
            </a:r>
            <a:r>
              <a:rPr lang="pt-BR" dirty="0" err="1"/>
              <a:t>table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		&lt;</a:t>
            </a:r>
            <a:r>
              <a:rPr lang="pt-BR" dirty="0" err="1"/>
              <a:t>tr</a:t>
            </a:r>
            <a:r>
              <a:rPr lang="pt-BR" dirty="0"/>
              <a:t>&gt; &lt;</a:t>
            </a:r>
            <a:r>
              <a:rPr lang="pt-BR" dirty="0" err="1"/>
              <a:t>td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		E-mail: &lt;input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text</a:t>
            </a:r>
            <a:r>
              <a:rPr lang="pt-BR" dirty="0"/>
              <a:t>" </a:t>
            </a:r>
            <a:r>
              <a:rPr lang="pt-BR" dirty="0" err="1"/>
              <a:t>name</a:t>
            </a:r>
            <a:r>
              <a:rPr lang="pt-BR" dirty="0"/>
              <a:t>="email" 	</a:t>
            </a:r>
            <a:r>
              <a:rPr lang="pt-BR" dirty="0" err="1"/>
              <a:t>onblur</a:t>
            </a:r>
            <a:r>
              <a:rPr lang="pt-BR" dirty="0"/>
              <a:t>="</a:t>
            </a:r>
            <a:r>
              <a:rPr lang="pt-BR" dirty="0" err="1"/>
              <a:t>validacaoEmail</a:t>
            </a:r>
            <a:r>
              <a:rPr lang="pt-BR" dirty="0"/>
              <a:t>(f1.email)" 	</a:t>
            </a:r>
            <a:r>
              <a:rPr lang="pt-BR" dirty="0" err="1"/>
              <a:t>maxlength</a:t>
            </a:r>
            <a:r>
              <a:rPr lang="pt-BR" dirty="0"/>
              <a:t>="60" </a:t>
            </a:r>
            <a:r>
              <a:rPr lang="pt-BR" dirty="0" err="1"/>
              <a:t>size</a:t>
            </a:r>
            <a:r>
              <a:rPr lang="pt-BR" dirty="0"/>
              <a:t>='65'&gt; </a:t>
            </a:r>
          </a:p>
          <a:p>
            <a:pPr>
              <a:buNone/>
            </a:pPr>
            <a:r>
              <a:rPr lang="pt-BR" dirty="0"/>
              <a:t>		&lt;/</a:t>
            </a:r>
            <a:r>
              <a:rPr lang="pt-BR" dirty="0" err="1"/>
              <a:t>td</a:t>
            </a:r>
            <a:r>
              <a:rPr lang="pt-BR" dirty="0"/>
              <a:t>&gt; &lt;</a:t>
            </a:r>
            <a:r>
              <a:rPr lang="pt-BR" dirty="0" err="1"/>
              <a:t>td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		&lt;div id="</a:t>
            </a:r>
            <a:r>
              <a:rPr lang="pt-BR" dirty="0" err="1"/>
              <a:t>msgemail</a:t>
            </a:r>
            <a:r>
              <a:rPr lang="pt-BR" dirty="0"/>
              <a:t>"&gt;&lt;/div&gt; </a:t>
            </a:r>
          </a:p>
          <a:p>
            <a:pPr>
              <a:buNone/>
            </a:pPr>
            <a:r>
              <a:rPr lang="pt-BR" dirty="0"/>
              <a:t>		&lt;/</a:t>
            </a:r>
            <a:r>
              <a:rPr lang="pt-BR" dirty="0" err="1"/>
              <a:t>td</a:t>
            </a:r>
            <a:r>
              <a:rPr lang="pt-BR" dirty="0"/>
              <a:t>&gt; &lt;/</a:t>
            </a:r>
            <a:r>
              <a:rPr lang="pt-BR" dirty="0" err="1"/>
              <a:t>tr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	&lt;/</a:t>
            </a:r>
            <a:r>
              <a:rPr lang="pt-BR" dirty="0" err="1"/>
              <a:t>table</a:t>
            </a:r>
            <a:r>
              <a:rPr lang="pt-BR" dirty="0"/>
              <a:t>&gt; </a:t>
            </a:r>
          </a:p>
          <a:p>
            <a:pPr>
              <a:buNone/>
            </a:pPr>
            <a:r>
              <a:rPr lang="pt-BR" dirty="0"/>
              <a:t>&lt;/</a:t>
            </a:r>
            <a:r>
              <a:rPr lang="pt-BR" dirty="0" err="1"/>
              <a:t>form</a:t>
            </a:r>
            <a:r>
              <a:rPr lang="pt-BR" dirty="0"/>
              <a:t>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225C6F-6108-547E-89C9-9BB2B4DC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1662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sz="1600" dirty="0"/>
              <a:t>&lt;script </a:t>
            </a:r>
            <a:r>
              <a:rPr lang="pt-BR" sz="1600" dirty="0" err="1"/>
              <a:t>language</a:t>
            </a:r>
            <a:r>
              <a:rPr lang="pt-BR" sz="1600" dirty="0"/>
              <a:t>="</a:t>
            </a:r>
            <a:r>
              <a:rPr lang="pt-BR" sz="1600" dirty="0" err="1"/>
              <a:t>Javascript</a:t>
            </a:r>
            <a:r>
              <a:rPr lang="pt-BR" sz="1600" dirty="0"/>
              <a:t>"&gt; </a:t>
            </a:r>
          </a:p>
          <a:p>
            <a:pPr>
              <a:buNone/>
            </a:pPr>
            <a:r>
              <a:rPr lang="pt-BR" sz="1600" dirty="0"/>
              <a:t>	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  <a:r>
              <a:rPr lang="pt-BR" sz="1600" dirty="0" err="1"/>
              <a:t>validacaoEmail</a:t>
            </a:r>
            <a:r>
              <a:rPr lang="pt-BR" sz="1600" dirty="0"/>
              <a:t>(email) { </a:t>
            </a:r>
          </a:p>
          <a:p>
            <a:pPr>
              <a:buNone/>
            </a:pPr>
            <a:r>
              <a:rPr lang="pt-BR" sz="1600" dirty="0"/>
              <a:t>		</a:t>
            </a:r>
            <a:r>
              <a:rPr lang="pt-BR" sz="1600" dirty="0" err="1"/>
              <a:t>usuario</a:t>
            </a:r>
            <a:r>
              <a:rPr lang="pt-BR" sz="1600" dirty="0"/>
              <a:t> = email.</a:t>
            </a:r>
            <a:r>
              <a:rPr lang="pt-BR" sz="1600" dirty="0" err="1"/>
              <a:t>value</a:t>
            </a:r>
            <a:r>
              <a:rPr lang="pt-BR" sz="1600" dirty="0"/>
              <a:t>.substring(0, email.</a:t>
            </a:r>
            <a:r>
              <a:rPr lang="pt-BR" sz="1600" dirty="0" err="1"/>
              <a:t>value</a:t>
            </a:r>
            <a:r>
              <a:rPr lang="pt-BR" sz="1600" dirty="0"/>
              <a:t>.</a:t>
            </a:r>
            <a:r>
              <a:rPr lang="pt-BR" sz="1600" dirty="0" err="1"/>
              <a:t>indexOf</a:t>
            </a:r>
            <a:r>
              <a:rPr lang="pt-BR" sz="1600" dirty="0"/>
              <a:t>("@")); </a:t>
            </a:r>
          </a:p>
          <a:p>
            <a:pPr>
              <a:buNone/>
            </a:pPr>
            <a:r>
              <a:rPr lang="pt-BR" sz="1600" dirty="0"/>
              <a:t>		</a:t>
            </a:r>
            <a:r>
              <a:rPr lang="pt-BR" sz="1600" dirty="0" err="1"/>
              <a:t>dominio</a:t>
            </a:r>
            <a:r>
              <a:rPr lang="pt-BR" sz="1600" dirty="0"/>
              <a:t> = email.</a:t>
            </a:r>
            <a:r>
              <a:rPr lang="pt-BR" sz="1600" dirty="0" err="1"/>
              <a:t>value</a:t>
            </a:r>
            <a:r>
              <a:rPr lang="pt-BR" sz="1600" dirty="0"/>
              <a:t>.substring(</a:t>
            </a:r>
            <a:r>
              <a:rPr lang="pt-BR" sz="1600" dirty="0" err="1"/>
              <a:t>emal</a:t>
            </a:r>
            <a:r>
              <a:rPr lang="pt-BR" sz="1600" dirty="0"/>
              <a:t>.</a:t>
            </a:r>
            <a:r>
              <a:rPr lang="pt-BR" sz="1600" dirty="0" err="1"/>
              <a:t>value</a:t>
            </a:r>
            <a:r>
              <a:rPr lang="pt-BR" sz="1600" dirty="0"/>
              <a:t>.</a:t>
            </a:r>
            <a:r>
              <a:rPr lang="pt-BR" sz="1600" dirty="0" err="1"/>
              <a:t>indexOf</a:t>
            </a:r>
            <a:r>
              <a:rPr lang="pt-BR" sz="1600" dirty="0"/>
              <a:t>("@")+ 1, 	email.</a:t>
            </a:r>
            <a:r>
              <a:rPr lang="pt-BR" sz="1600" dirty="0" err="1"/>
              <a:t>value</a:t>
            </a:r>
            <a:r>
              <a:rPr lang="pt-BR" sz="1600" dirty="0"/>
              <a:t>.</a:t>
            </a:r>
            <a:r>
              <a:rPr lang="pt-BR" sz="1600" dirty="0" err="1"/>
              <a:t>length</a:t>
            </a:r>
            <a:r>
              <a:rPr lang="pt-BR" sz="1600" dirty="0"/>
              <a:t>); </a:t>
            </a:r>
          </a:p>
          <a:p>
            <a:pPr>
              <a:buNone/>
            </a:pPr>
            <a:r>
              <a:rPr lang="pt-BR" sz="1600" dirty="0"/>
              <a:t>		</a:t>
            </a:r>
            <a:r>
              <a:rPr lang="pt-BR" sz="1600" dirty="0" err="1"/>
              <a:t>if</a:t>
            </a:r>
            <a:r>
              <a:rPr lang="pt-BR" sz="1600" dirty="0"/>
              <a:t> ((</a:t>
            </a:r>
            <a:r>
              <a:rPr lang="pt-BR" sz="1600" dirty="0" err="1"/>
              <a:t>usuario</a:t>
            </a:r>
            <a:r>
              <a:rPr lang="pt-BR" sz="1600" dirty="0"/>
              <a:t>.</a:t>
            </a:r>
            <a:r>
              <a:rPr lang="pt-BR" sz="1600" dirty="0" err="1"/>
              <a:t>length</a:t>
            </a:r>
            <a:r>
              <a:rPr lang="pt-BR" sz="1600" dirty="0"/>
              <a:t> &gt;=1) &amp;&amp; (</a:t>
            </a:r>
            <a:r>
              <a:rPr lang="pt-BR" sz="1600" dirty="0" err="1"/>
              <a:t>dominio</a:t>
            </a:r>
            <a:r>
              <a:rPr lang="pt-BR" sz="1600" dirty="0"/>
              <a:t>.</a:t>
            </a:r>
            <a:r>
              <a:rPr lang="pt-BR" sz="1600" dirty="0" err="1"/>
              <a:t>length</a:t>
            </a:r>
            <a:r>
              <a:rPr lang="pt-BR" sz="1600" dirty="0"/>
              <a:t> &gt;=3) &amp;&amp; 	(</a:t>
            </a:r>
            <a:r>
              <a:rPr lang="pt-BR" sz="1600" dirty="0" err="1"/>
              <a:t>usuario</a:t>
            </a:r>
            <a:r>
              <a:rPr lang="pt-BR" sz="1600" dirty="0"/>
              <a:t>.search("@")==-1) &amp;&amp; (</a:t>
            </a:r>
            <a:r>
              <a:rPr lang="pt-BR" sz="1600" dirty="0" err="1"/>
              <a:t>dominio</a:t>
            </a:r>
            <a:r>
              <a:rPr lang="pt-BR" sz="1600" dirty="0"/>
              <a:t>.search("@")==-1) &amp;&amp; 	(</a:t>
            </a:r>
            <a:r>
              <a:rPr lang="pt-BR" sz="1600" dirty="0" err="1"/>
              <a:t>usuario</a:t>
            </a:r>
            <a:r>
              <a:rPr lang="pt-BR" sz="1600" dirty="0"/>
              <a:t>.search(" ")==-1) &amp;&amp; (</a:t>
            </a:r>
            <a:r>
              <a:rPr lang="pt-BR" sz="1600" dirty="0" err="1"/>
              <a:t>dominio</a:t>
            </a:r>
            <a:r>
              <a:rPr lang="pt-BR" sz="1600" dirty="0"/>
              <a:t>.search(" ")==-1) &amp;&amp; 	(</a:t>
            </a:r>
            <a:r>
              <a:rPr lang="pt-BR" sz="1600" dirty="0" err="1"/>
              <a:t>dominio</a:t>
            </a:r>
            <a:r>
              <a:rPr lang="pt-BR" sz="1600" dirty="0"/>
              <a:t>.search(".")!=-1) &amp;&amp; (</a:t>
            </a:r>
            <a:r>
              <a:rPr lang="pt-BR" sz="1600" dirty="0" err="1"/>
              <a:t>dominio</a:t>
            </a:r>
            <a:r>
              <a:rPr lang="pt-BR" sz="1600" dirty="0"/>
              <a:t>.</a:t>
            </a:r>
            <a:r>
              <a:rPr lang="pt-BR" sz="1600" dirty="0" err="1"/>
              <a:t>indexOf</a:t>
            </a:r>
            <a:r>
              <a:rPr lang="pt-BR" sz="1600" dirty="0"/>
              <a:t>(".") &gt;=1)&amp;&amp; 	(</a:t>
            </a:r>
            <a:r>
              <a:rPr lang="pt-BR" sz="1600" dirty="0" err="1"/>
              <a:t>dominio</a:t>
            </a:r>
            <a:r>
              <a:rPr lang="pt-BR" sz="1600" dirty="0"/>
              <a:t>.</a:t>
            </a:r>
            <a:r>
              <a:rPr lang="pt-BR" sz="1600" dirty="0" err="1"/>
              <a:t>lastIndexOf</a:t>
            </a:r>
            <a:r>
              <a:rPr lang="pt-BR" sz="1600" dirty="0"/>
              <a:t>(".") &lt; </a:t>
            </a:r>
            <a:r>
              <a:rPr lang="pt-BR" sz="1600" dirty="0" err="1"/>
              <a:t>dominio</a:t>
            </a:r>
            <a:r>
              <a:rPr lang="pt-BR" sz="1600" dirty="0"/>
              <a:t>.</a:t>
            </a:r>
            <a:r>
              <a:rPr lang="pt-BR" sz="1600" dirty="0" err="1"/>
              <a:t>length</a:t>
            </a:r>
            <a:r>
              <a:rPr lang="pt-BR" sz="1600" dirty="0"/>
              <a:t> - 1))</a:t>
            </a:r>
          </a:p>
          <a:p>
            <a:pPr>
              <a:buNone/>
            </a:pPr>
            <a:r>
              <a:rPr lang="pt-BR" sz="1600" dirty="0"/>
              <a:t>		 { </a:t>
            </a:r>
          </a:p>
          <a:p>
            <a:pPr>
              <a:buNone/>
            </a:pPr>
            <a:r>
              <a:rPr lang="pt-BR" sz="1600" dirty="0"/>
              <a:t>			</a:t>
            </a:r>
            <a:r>
              <a:rPr lang="pt-BR" sz="1600" dirty="0" err="1"/>
              <a:t>document</a:t>
            </a:r>
            <a:r>
              <a:rPr lang="pt-BR" sz="1600" dirty="0"/>
              <a:t>.</a:t>
            </a:r>
            <a:r>
              <a:rPr lang="pt-BR" sz="1600" dirty="0" err="1"/>
              <a:t>getElementById</a:t>
            </a:r>
            <a:r>
              <a:rPr lang="pt-BR" sz="1600" dirty="0"/>
              <a:t>("</a:t>
            </a:r>
            <a:r>
              <a:rPr lang="pt-BR" sz="1600" dirty="0" err="1"/>
              <a:t>msgemail</a:t>
            </a:r>
            <a:r>
              <a:rPr lang="pt-BR" sz="1600" dirty="0"/>
              <a:t>").</a:t>
            </a:r>
            <a:r>
              <a:rPr lang="pt-BR" sz="1600" dirty="0" err="1"/>
              <a:t>innerHTML</a:t>
            </a:r>
            <a:r>
              <a:rPr lang="pt-BR" sz="1600" dirty="0"/>
              <a:t>="E-			</a:t>
            </a:r>
            <a:r>
              <a:rPr lang="pt-BR" sz="1600" dirty="0" err="1"/>
              <a:t>mail</a:t>
            </a:r>
            <a:r>
              <a:rPr lang="pt-BR" sz="1600" dirty="0"/>
              <a:t> válido"; </a:t>
            </a:r>
            <a:r>
              <a:rPr lang="pt-BR" sz="1600" dirty="0" err="1"/>
              <a:t>alert</a:t>
            </a:r>
            <a:r>
              <a:rPr lang="pt-BR" sz="1600" dirty="0"/>
              <a:t>("E-mail valido"); </a:t>
            </a:r>
          </a:p>
          <a:p>
            <a:pPr>
              <a:buNone/>
            </a:pPr>
            <a:r>
              <a:rPr lang="pt-BR" sz="1600" dirty="0"/>
              <a:t>		} </a:t>
            </a:r>
            <a:r>
              <a:rPr lang="pt-BR" sz="1600" dirty="0" err="1"/>
              <a:t>else</a:t>
            </a:r>
            <a:r>
              <a:rPr lang="pt-BR" sz="1600" dirty="0"/>
              <a:t>{ </a:t>
            </a:r>
          </a:p>
          <a:p>
            <a:pPr>
              <a:buNone/>
            </a:pPr>
            <a:r>
              <a:rPr lang="pt-BR" sz="1600" dirty="0"/>
              <a:t>			</a:t>
            </a:r>
            <a:r>
              <a:rPr lang="pt-BR" sz="1600" dirty="0" err="1"/>
              <a:t>document</a:t>
            </a:r>
            <a:r>
              <a:rPr lang="pt-BR" sz="1600" dirty="0"/>
              <a:t>.</a:t>
            </a:r>
            <a:r>
              <a:rPr lang="pt-BR" sz="1600" dirty="0" err="1"/>
              <a:t>getElementById</a:t>
            </a:r>
            <a:r>
              <a:rPr lang="pt-BR" sz="1600" dirty="0"/>
              <a:t>("</a:t>
            </a:r>
            <a:r>
              <a:rPr lang="pt-BR" sz="1600" dirty="0" err="1"/>
              <a:t>msgemail</a:t>
            </a:r>
            <a:r>
              <a:rPr lang="pt-BR" sz="1600" dirty="0"/>
              <a:t>").</a:t>
            </a:r>
            <a:r>
              <a:rPr lang="pt-BR" sz="1600" dirty="0" err="1"/>
              <a:t>innerHTML</a:t>
            </a:r>
            <a:r>
              <a:rPr lang="pt-BR" sz="1600" dirty="0"/>
              <a:t>="&lt;</a:t>
            </a:r>
            <a:r>
              <a:rPr lang="pt-BR" sz="1600" dirty="0" err="1"/>
              <a:t>font</a:t>
            </a:r>
            <a:r>
              <a:rPr lang="pt-BR" sz="1600" dirty="0"/>
              <a:t> 		</a:t>
            </a:r>
            <a:r>
              <a:rPr lang="pt-BR" sz="1600" dirty="0" err="1"/>
              <a:t>color</a:t>
            </a:r>
            <a:r>
              <a:rPr lang="pt-BR" sz="1600" dirty="0"/>
              <a:t>='</a:t>
            </a:r>
            <a:r>
              <a:rPr lang="pt-BR" sz="1600" dirty="0" err="1"/>
              <a:t>red</a:t>
            </a:r>
            <a:r>
              <a:rPr lang="pt-BR" sz="1600" dirty="0"/>
              <a:t>'&gt;E-mail inválido &lt;/</a:t>
            </a:r>
            <a:r>
              <a:rPr lang="pt-BR" sz="1600" dirty="0" err="1"/>
              <a:t>font</a:t>
            </a:r>
            <a:r>
              <a:rPr lang="pt-BR" sz="1600" dirty="0"/>
              <a:t>&gt;"; </a:t>
            </a:r>
          </a:p>
          <a:p>
            <a:pPr>
              <a:buNone/>
            </a:pPr>
            <a:r>
              <a:rPr lang="pt-BR" sz="1600" dirty="0"/>
              <a:t>			</a:t>
            </a:r>
            <a:r>
              <a:rPr lang="pt-BR" sz="1600" dirty="0" err="1"/>
              <a:t>alert</a:t>
            </a:r>
            <a:r>
              <a:rPr lang="pt-BR" sz="1600" dirty="0"/>
              <a:t>("E-mail invalido"); </a:t>
            </a:r>
          </a:p>
          <a:p>
            <a:pPr>
              <a:buNone/>
            </a:pPr>
            <a:r>
              <a:rPr lang="pt-BR" sz="1600" dirty="0"/>
              <a:t>		} </a:t>
            </a:r>
          </a:p>
          <a:p>
            <a:pPr>
              <a:buNone/>
            </a:pPr>
            <a:r>
              <a:rPr lang="pt-BR" sz="1600" dirty="0"/>
              <a:t>} </a:t>
            </a:r>
          </a:p>
          <a:p>
            <a:pPr>
              <a:buNone/>
            </a:pPr>
            <a:r>
              <a:rPr lang="pt-BR" sz="1600" dirty="0"/>
              <a:t>&lt;/script&gt;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966FE-D662-0BC7-EC99-C6D8E8E5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</a:t>
            </a:r>
            <a:r>
              <a:rPr lang="pt-BR" dirty="0" err="1"/>
              <a:t>aplicaçãoJavaScript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360DCA-5AAB-A617-5245-EB7409A6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  <a:p>
            <a:pPr lvl="1"/>
            <a:r>
              <a:rPr lang="pt-BR" dirty="0" err="1"/>
              <a:t>JavaScript</a:t>
            </a:r>
            <a:r>
              <a:rPr lang="pt-BR" dirty="0"/>
              <a:t> não permite a criação de </a:t>
            </a:r>
            <a:r>
              <a:rPr lang="pt-BR" dirty="0" err="1"/>
              <a:t>applets</a:t>
            </a:r>
            <a:r>
              <a:rPr lang="pt-BR" dirty="0"/>
              <a:t> nem de aplicativos;</a:t>
            </a:r>
          </a:p>
          <a:p>
            <a:pPr lvl="1"/>
            <a:r>
              <a:rPr lang="pt-BR" dirty="0" err="1"/>
              <a:t>JavaScript</a:t>
            </a:r>
            <a:r>
              <a:rPr lang="pt-BR" dirty="0"/>
              <a:t> reside dentro de documentos HTML e pode prover diferentes níveis de interatividades não suportados pelo HTML sozinho;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6400" t="67850" r="25000" b="11150"/>
          <a:stretch>
            <a:fillRect/>
          </a:stretch>
        </p:blipFill>
        <p:spPr bwMode="auto">
          <a:xfrm>
            <a:off x="6228184" y="5157192"/>
            <a:ext cx="226774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AB71DE-6C9D-5D35-CD8B-EA5D1C12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3"/>
            <a:ext cx="2195736" cy="9176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9107022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6539C0-B0D3-3BDA-BE8C-81A93D18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9129" t="28434" r="56476" b="12767"/>
          <a:stretch>
            <a:fillRect/>
          </a:stretch>
        </p:blipFill>
        <p:spPr bwMode="auto">
          <a:xfrm>
            <a:off x="1547664" y="809328"/>
            <a:ext cx="6840760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A998FB-5222-8F84-4BCD-98F8E863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131" y="1196752"/>
            <a:ext cx="8518869" cy="504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174E9-881B-05F7-29C7-0C602BF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3736" t="36133" r="48002" b="13467"/>
          <a:stretch>
            <a:fillRect/>
          </a:stretch>
        </p:blipFill>
        <p:spPr bwMode="auto">
          <a:xfrm>
            <a:off x="0" y="1628800"/>
            <a:ext cx="8460432" cy="408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1C4BA8-C81B-821F-6A44-C51BF8FF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4507" t="27733" r="47745" b="12067"/>
          <a:stretch>
            <a:fillRect/>
          </a:stretch>
        </p:blipFill>
        <p:spPr bwMode="auto">
          <a:xfrm>
            <a:off x="539552" y="1196752"/>
            <a:ext cx="8208912" cy="480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A79E4A-ED47-4ED6-50B5-D80EF563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AD6AACC-7225-1369-482D-F874E22C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9608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7331" t="33333" r="50827" b="12767"/>
          <a:stretch>
            <a:fillRect/>
          </a:stretch>
        </p:blipFill>
        <p:spPr bwMode="auto">
          <a:xfrm>
            <a:off x="0" y="1313384"/>
            <a:ext cx="892899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E31220-889A-8BAB-DD79-A8E5F960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7588" t="26333" r="51083" b="9968"/>
          <a:stretch>
            <a:fillRect/>
          </a:stretch>
        </p:blipFill>
        <p:spPr bwMode="auto">
          <a:xfrm>
            <a:off x="359024" y="305272"/>
            <a:ext cx="8784976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C95653-9D80-81C5-63D6-2CE8FAC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16"/>
            <a:ext cx="2195736" cy="3718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59BDE7-F9C7-1A04-F171-B2A623BBF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3"/>
            <a:ext cx="827584" cy="169348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6818" t="29833" r="50570" b="26067"/>
          <a:stretch>
            <a:fillRect/>
          </a:stretch>
        </p:blipFill>
        <p:spPr bwMode="auto">
          <a:xfrm>
            <a:off x="-1016" y="1268760"/>
            <a:ext cx="914501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360C00-6DBD-CA52-CC1B-18A94911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"/>
            <a:ext cx="2195736" cy="6838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inserir códigos </a:t>
            </a:r>
            <a:r>
              <a:rPr lang="pt-BR" dirty="0" err="1"/>
              <a:t>JavaScript</a:t>
            </a:r>
            <a:r>
              <a:rPr lang="pt-BR" dirty="0"/>
              <a:t>, iremos fazê-lo em uma </a:t>
            </a:r>
            <a:r>
              <a:rPr lang="pt-BR" dirty="0" err="1"/>
              <a:t>Tag</a:t>
            </a:r>
            <a:r>
              <a:rPr lang="pt-BR" dirty="0"/>
              <a:t> HTML apropriada:</a:t>
            </a:r>
          </a:p>
          <a:p>
            <a:pPr>
              <a:buNone/>
            </a:pPr>
            <a:r>
              <a:rPr lang="pt-BR" dirty="0"/>
              <a:t>	– &lt;script&gt;</a:t>
            </a:r>
          </a:p>
          <a:p>
            <a:pPr>
              <a:buNone/>
            </a:pPr>
            <a:r>
              <a:rPr lang="pt-BR" dirty="0"/>
              <a:t>	– &lt;/script&gt;</a:t>
            </a:r>
          </a:p>
          <a:p>
            <a:r>
              <a:rPr lang="pt-BR" dirty="0"/>
              <a:t>O </a:t>
            </a:r>
            <a:r>
              <a:rPr lang="pt-BR" dirty="0" err="1"/>
              <a:t>JavaScript</a:t>
            </a:r>
            <a:r>
              <a:rPr lang="pt-BR" dirty="0"/>
              <a:t> é orientado a objetos;</a:t>
            </a:r>
          </a:p>
          <a:p>
            <a:pPr>
              <a:buNone/>
            </a:pPr>
            <a:r>
              <a:rPr lang="pt-BR" dirty="0"/>
              <a:t>	– Primeira Classe: </a:t>
            </a:r>
            <a:r>
              <a:rPr lang="pt-BR" dirty="0" err="1"/>
              <a:t>document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2B1FC5-2DF4-020C-F4FF-519E38C4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9176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r>
              <a:rPr lang="pt-BR" dirty="0"/>
              <a:t> Externo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 mesma forma como nos arquivos CSS, podemos deixar funções e comandos</a:t>
            </a:r>
          </a:p>
          <a:p>
            <a:r>
              <a:rPr lang="pt-BR" dirty="0" err="1"/>
              <a:t>JavaScript</a:t>
            </a:r>
            <a:r>
              <a:rPr lang="pt-BR" dirty="0"/>
              <a:t> em arquivos externos: </a:t>
            </a:r>
          </a:p>
          <a:p>
            <a:pPr lvl="1"/>
            <a:r>
              <a:rPr lang="pt-BR" dirty="0"/>
              <a:t>Estes arquivos devem ter a extensão .JS</a:t>
            </a:r>
          </a:p>
          <a:p>
            <a:pPr lvl="1"/>
            <a:r>
              <a:rPr lang="pt-BR" dirty="0"/>
              <a:t>Para importar:</a:t>
            </a:r>
          </a:p>
          <a:p>
            <a:pPr>
              <a:buNone/>
            </a:pPr>
            <a:r>
              <a:rPr lang="pt-BR" dirty="0"/>
              <a:t>		&lt;script </a:t>
            </a:r>
            <a:r>
              <a:rPr lang="pt-BR" dirty="0" err="1"/>
              <a:t>src</a:t>
            </a:r>
            <a:r>
              <a:rPr lang="pt-BR" dirty="0"/>
              <a:t>="</a:t>
            </a:r>
            <a:r>
              <a:rPr lang="pt-BR" dirty="0" err="1"/>
              <a:t>meuScript</a:t>
            </a:r>
            <a:r>
              <a:rPr lang="pt-BR" dirty="0"/>
              <a:t>.</a:t>
            </a:r>
            <a:r>
              <a:rPr lang="pt-BR" dirty="0" err="1"/>
              <a:t>js</a:t>
            </a:r>
            <a:r>
              <a:rPr lang="pt-BR" dirty="0"/>
              <a:t>"&gt;&lt;/script&gt;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6C495E-5CE4-E4F3-C718-07BE8ED7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839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 – Páginas Web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5097" t="32150" r="25000" b="17451"/>
          <a:stretch>
            <a:fillRect/>
          </a:stretch>
        </p:blipFill>
        <p:spPr bwMode="auto">
          <a:xfrm>
            <a:off x="1403648" y="2564904"/>
            <a:ext cx="60841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07F0E5-F10A-2609-2E5A-B216A140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3"/>
            <a:ext cx="2195736" cy="839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Hello</a:t>
            </a:r>
            <a:r>
              <a:rPr lang="pt-BR" dirty="0"/>
              <a:t> World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uma nova página;</a:t>
            </a:r>
          </a:p>
          <a:p>
            <a:r>
              <a:rPr lang="pt-BR" dirty="0"/>
              <a:t>Dentro da seção &lt;</a:t>
            </a:r>
            <a:r>
              <a:rPr lang="pt-BR" dirty="0" err="1"/>
              <a:t>body</a:t>
            </a:r>
            <a:r>
              <a:rPr lang="pt-BR" dirty="0"/>
              <a:t>&gt; insira o trecho:</a:t>
            </a:r>
          </a:p>
          <a:p>
            <a:pPr>
              <a:buNone/>
            </a:pPr>
            <a:r>
              <a:rPr lang="pt-BR" dirty="0"/>
              <a:t>&lt;script&gt;</a:t>
            </a:r>
          </a:p>
          <a:p>
            <a:pPr>
              <a:buNone/>
            </a:pPr>
            <a:r>
              <a:rPr lang="pt-BR" dirty="0" err="1"/>
              <a:t>document</a:t>
            </a:r>
            <a:r>
              <a:rPr lang="pt-BR" dirty="0"/>
              <a:t>.</a:t>
            </a:r>
            <a:r>
              <a:rPr lang="pt-BR" dirty="0" err="1"/>
              <a:t>write</a:t>
            </a:r>
            <a:r>
              <a:rPr lang="pt-BR" dirty="0"/>
              <a:t>("</a:t>
            </a:r>
            <a:r>
              <a:rPr lang="pt-BR" dirty="0" err="1"/>
              <a:t>Hello</a:t>
            </a:r>
            <a:r>
              <a:rPr lang="pt-BR" dirty="0"/>
              <a:t> World!");</a:t>
            </a:r>
          </a:p>
          <a:p>
            <a:pPr>
              <a:buNone/>
            </a:pPr>
            <a:r>
              <a:rPr lang="pt-BR" dirty="0"/>
              <a:t>&lt;/script&gt;</a:t>
            </a:r>
          </a:p>
          <a:p>
            <a:r>
              <a:rPr lang="pt-BR" dirty="0"/>
              <a:t>Neste caso, o trecho “escrito” pelo </a:t>
            </a:r>
            <a:r>
              <a:rPr lang="pt-BR" dirty="0" err="1"/>
              <a:t>JavaScript</a:t>
            </a:r>
            <a:r>
              <a:rPr lang="pt-BR" dirty="0"/>
              <a:t>, será incorporado ao HTML apenas em sua construção;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586E3B-3681-2B94-45C6-26A4B2B9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3"/>
            <a:ext cx="2195736" cy="8395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</TotalTime>
  <Words>1641</Words>
  <Application>Microsoft Office PowerPoint</Application>
  <PresentationFormat>Apresentação na tela (4:3)</PresentationFormat>
  <Paragraphs>245</Paragraphs>
  <Slides>57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Tema do Office</vt:lpstr>
      <vt:lpstr>JavaScript</vt:lpstr>
      <vt:lpstr>Por quê estudar JavaScript?</vt:lpstr>
      <vt:lpstr>Introdução</vt:lpstr>
      <vt:lpstr>Introdução</vt:lpstr>
      <vt:lpstr>Introdução</vt:lpstr>
      <vt:lpstr>A tag</vt:lpstr>
      <vt:lpstr>JavaScript Externo</vt:lpstr>
      <vt:lpstr>Formulários – Páginas Web</vt:lpstr>
      <vt:lpstr>Hello World</vt:lpstr>
      <vt:lpstr>Classe document</vt:lpstr>
      <vt:lpstr>Exemplo</vt:lpstr>
      <vt:lpstr>Reagindo a Eventos</vt:lpstr>
      <vt:lpstr>Alterando um Conteúdo</vt:lpstr>
      <vt:lpstr>JavaScript pode modificicar conteúdo HTML</vt:lpstr>
      <vt:lpstr>Exemplo 1</vt:lpstr>
      <vt:lpstr>Exemplo2</vt:lpstr>
      <vt:lpstr>Exemplo2 – código javascript</vt:lpstr>
      <vt:lpstr>Apresentação do PowerPoint</vt:lpstr>
      <vt:lpstr>Apresentação do PowerPoint</vt:lpstr>
      <vt:lpstr>Exercício</vt:lpstr>
      <vt:lpstr>Exemplo 3</vt:lpstr>
      <vt:lpstr>Apresentação do PowerPoint</vt:lpstr>
      <vt:lpstr>JavaScript Continuando...</vt:lpstr>
      <vt:lpstr>Relembrando...</vt:lpstr>
      <vt:lpstr>Relembrando...</vt:lpstr>
      <vt:lpstr>Relembrando...</vt:lpstr>
      <vt:lpstr>Aula de hoje...</vt:lpstr>
      <vt:lpstr>Alterando um Atributo</vt:lpstr>
      <vt:lpstr>Variáveis</vt:lpstr>
      <vt:lpstr>Recebendo uma Entrada</vt:lpstr>
      <vt:lpstr>Operadores</vt:lpstr>
      <vt:lpstr>Operadores de Comparação</vt:lpstr>
      <vt:lpstr>Estrutura de Decisão</vt:lpstr>
      <vt:lpstr>Estruturas de Repetição</vt:lpstr>
      <vt:lpstr>Exercícios</vt:lpstr>
      <vt:lpstr>Exercícios</vt:lpstr>
      <vt:lpstr>Exercícios</vt:lpstr>
      <vt:lpstr>Apresentação do PowerPoint</vt:lpstr>
      <vt:lpstr>Adicionando Elementos</vt:lpstr>
      <vt:lpstr>Adicionando Elementos</vt:lpstr>
      <vt:lpstr>Removendo Elementos</vt:lpstr>
      <vt:lpstr>Exercícios </vt:lpstr>
      <vt:lpstr>Removendo Elementos</vt:lpstr>
      <vt:lpstr>Exercícios </vt:lpstr>
      <vt:lpstr>Validação de Formulários</vt:lpstr>
      <vt:lpstr>Exemplo: Validação email</vt:lpstr>
      <vt:lpstr>Exemplo: Validação email</vt:lpstr>
      <vt:lpstr>Apresentação do PowerPoint</vt:lpstr>
      <vt:lpstr>Exemplos de aplicaçãoJavaScript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Joyce França</dc:creator>
  <cp:lastModifiedBy>REGINALDO XAVIER SPORT CLUB DO RECIFE</cp:lastModifiedBy>
  <cp:revision>142</cp:revision>
  <dcterms:created xsi:type="dcterms:W3CDTF">2016-02-15T17:42:25Z</dcterms:created>
  <dcterms:modified xsi:type="dcterms:W3CDTF">2022-05-11T21:24:51Z</dcterms:modified>
</cp:coreProperties>
</file>